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71" r:id="rId5"/>
    <p:sldId id="259" r:id="rId6"/>
    <p:sldId id="260" r:id="rId7"/>
    <p:sldId id="261" r:id="rId8"/>
    <p:sldId id="262" r:id="rId9"/>
    <p:sldId id="263" r:id="rId10"/>
    <p:sldId id="268" r:id="rId11"/>
    <p:sldId id="264" r:id="rId12"/>
    <p:sldId id="265" r:id="rId13"/>
    <p:sldId id="266" r:id="rId14"/>
    <p:sldId id="267"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33" y="1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72B6F9D-C1B9-4B30-A5AB-74BB4B4C9F1D}"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84089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B6F9D-C1B9-4B30-A5AB-74BB4B4C9F1D}"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22687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B6F9D-C1B9-4B30-A5AB-74BB4B4C9F1D}"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398225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72B6F9D-C1B9-4B30-A5AB-74BB4B4C9F1D}"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258158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2B6F9D-C1B9-4B30-A5AB-74BB4B4C9F1D}" type="datetimeFigureOut">
              <a:rPr lang="en-GB" smtClean="0"/>
              <a:t>25/11/2022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29067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72B6F9D-C1B9-4B30-A5AB-74BB4B4C9F1D}"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63114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72B6F9D-C1B9-4B30-A5AB-74BB4B4C9F1D}" type="datetimeFigureOut">
              <a:rPr lang="en-GB" smtClean="0"/>
              <a:t>25/11/2022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3694300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72B6F9D-C1B9-4B30-A5AB-74BB4B4C9F1D}" type="datetimeFigureOut">
              <a:rPr lang="en-GB" smtClean="0"/>
              <a:t>25/11/2022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252107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6F9D-C1B9-4B30-A5AB-74BB4B4C9F1D}" type="datetimeFigureOut">
              <a:rPr lang="en-GB" smtClean="0"/>
              <a:t>25/11/2022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38090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B6F9D-C1B9-4B30-A5AB-74BB4B4C9F1D}"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263760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2B6F9D-C1B9-4B30-A5AB-74BB4B4C9F1D}" type="datetimeFigureOut">
              <a:rPr lang="en-GB" smtClean="0"/>
              <a:t>25/11/2022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527EB2-34DF-4BD2-BBFC-F16ED96E55B2}" type="slidenum">
              <a:rPr lang="en-GB" smtClean="0"/>
              <a:t>‹#›</a:t>
            </a:fld>
            <a:endParaRPr lang="en-GB"/>
          </a:p>
        </p:txBody>
      </p:sp>
    </p:spTree>
    <p:extLst>
      <p:ext uri="{BB962C8B-B14F-4D97-AF65-F5344CB8AC3E}">
        <p14:creationId xmlns:p14="http://schemas.microsoft.com/office/powerpoint/2010/main" val="126406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B6F9D-C1B9-4B30-A5AB-74BB4B4C9F1D}" type="datetimeFigureOut">
              <a:rPr lang="en-GB" smtClean="0"/>
              <a:t>25/11/2022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27EB2-34DF-4BD2-BBFC-F16ED96E55B2}" type="slidenum">
              <a:rPr lang="en-GB" smtClean="0"/>
              <a:t>‹#›</a:t>
            </a:fld>
            <a:endParaRPr lang="en-GB"/>
          </a:p>
        </p:txBody>
      </p:sp>
    </p:spTree>
    <p:extLst>
      <p:ext uri="{BB962C8B-B14F-4D97-AF65-F5344CB8AC3E}">
        <p14:creationId xmlns:p14="http://schemas.microsoft.com/office/powerpoint/2010/main" val="895635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29BAF-D4C3-5854-4B62-AE071CF7F5A6}"/>
              </a:ext>
            </a:extLst>
          </p:cNvPr>
          <p:cNvSpPr>
            <a:spLocks noGrp="1"/>
          </p:cNvSpPr>
          <p:nvPr>
            <p:ph type="ctrTitle"/>
          </p:nvPr>
        </p:nvSpPr>
        <p:spPr>
          <a:xfrm>
            <a:off x="252484" y="3183175"/>
            <a:ext cx="11546006" cy="2387600"/>
          </a:xfrm>
        </p:spPr>
        <p:txBody>
          <a:bodyPr>
            <a:noAutofit/>
          </a:bodyPr>
          <a:lstStyle/>
          <a:p>
            <a:r>
              <a:rPr lang="en-GB" sz="3500" b="1" dirty="0"/>
              <a:t>This presentation is aimed at demonstrating an approach to teaching and learning in mathematics that is practical and context rich. </a:t>
            </a:r>
            <a:br>
              <a:rPr lang="en-GB" sz="3500" b="1" dirty="0"/>
            </a:br>
            <a:r>
              <a:rPr lang="en-GB" sz="3500" b="1" dirty="0"/>
              <a:t>Teaching maths in this way allows for the development of competencies such as communication and problem solving.</a:t>
            </a:r>
            <a:br>
              <a:rPr lang="en-GB" sz="3500" dirty="0"/>
            </a:br>
            <a:br>
              <a:rPr lang="en-GB" sz="3500" dirty="0"/>
            </a:br>
            <a:r>
              <a:rPr lang="en-GB" sz="2000" dirty="0"/>
              <a:t>This presentation can be used to explain to student teachers how to teach maths in an exciting way.</a:t>
            </a:r>
            <a:br>
              <a:rPr lang="en-GB" sz="2000" dirty="0"/>
            </a:br>
            <a:r>
              <a:rPr lang="en-GB" sz="2000" dirty="0"/>
              <a:t> It can also be used directly with P2 or P3 students.</a:t>
            </a:r>
            <a:br>
              <a:rPr lang="en-GB" sz="2000" dirty="0"/>
            </a:br>
            <a:br>
              <a:rPr lang="en-GB" sz="2000" dirty="0"/>
            </a:br>
            <a:r>
              <a:rPr lang="en-GB" sz="2000" dirty="0"/>
              <a:t>The materials should be adapted further to use other number patterns and other contexts.</a:t>
            </a:r>
            <a:br>
              <a:rPr lang="en-GB" sz="2000" dirty="0"/>
            </a:br>
            <a:r>
              <a:rPr lang="en-GB" sz="2000" dirty="0"/>
              <a:t>Suggested other contexts include: counting wheels on different modes of transport; counting fingers amongst groups of learners; counting legs on tables and chairs; counting groups of stones after pattern making.</a:t>
            </a:r>
          </a:p>
        </p:txBody>
      </p:sp>
      <p:pic>
        <p:nvPicPr>
          <p:cNvPr id="4" name="Picture 2">
            <a:extLst>
              <a:ext uri="{FF2B5EF4-FFF2-40B4-BE49-F238E27FC236}">
                <a16:creationId xmlns:a16="http://schemas.microsoft.com/office/drawing/2014/main" id="{AC0B1038-8B85-57F5-F1EF-CD761FDD9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691" y="5570775"/>
            <a:ext cx="2503691" cy="121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805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normAutofit/>
          </a:bodyPr>
          <a:lstStyle/>
          <a:p>
            <a:endParaRPr lang="en-GB" dirty="0"/>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51901" y="381214"/>
            <a:ext cx="12140099" cy="5513968"/>
          </a:xfrm>
          <a:prstGeom prst="rect">
            <a:avLst/>
          </a:prstGeom>
        </p:spPr>
      </p:pic>
      <p:sp>
        <p:nvSpPr>
          <p:cNvPr id="6" name="Rectangle: Rounded Corners 5">
            <a:extLst>
              <a:ext uri="{FF2B5EF4-FFF2-40B4-BE49-F238E27FC236}">
                <a16:creationId xmlns:a16="http://schemas.microsoft.com/office/drawing/2014/main" id="{BE9185D0-50D3-4572-B74D-B24AD099DE01}"/>
              </a:ext>
            </a:extLst>
          </p:cNvPr>
          <p:cNvSpPr/>
          <p:nvPr/>
        </p:nvSpPr>
        <p:spPr>
          <a:xfrm>
            <a:off x="51900" y="5911271"/>
            <a:ext cx="12140099" cy="8471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a lot of shoes! How many pairs can you see?</a:t>
            </a:r>
          </a:p>
        </p:txBody>
      </p:sp>
    </p:spTree>
    <p:extLst>
      <p:ext uri="{BB962C8B-B14F-4D97-AF65-F5344CB8AC3E}">
        <p14:creationId xmlns:p14="http://schemas.microsoft.com/office/powerpoint/2010/main" val="86192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7000" b="1" dirty="0"/>
              <a:t>Walking Shoes Poem!</a:t>
            </a:r>
          </a:p>
        </p:txBody>
      </p:sp>
      <p:sp>
        <p:nvSpPr>
          <p:cNvPr id="3" name="Content Placeholder 2"/>
          <p:cNvSpPr>
            <a:spLocks noGrp="1"/>
          </p:cNvSpPr>
          <p:nvPr>
            <p:ph idx="1"/>
          </p:nvPr>
        </p:nvSpPr>
        <p:spPr>
          <a:xfrm>
            <a:off x="838200" y="1346653"/>
            <a:ext cx="10515600" cy="4351338"/>
          </a:xfrm>
        </p:spPr>
        <p:txBody>
          <a:bodyPr/>
          <a:lstStyle/>
          <a:p>
            <a:pPr marL="0" indent="0" algn="ctr">
              <a:buNone/>
            </a:pPr>
            <a:endParaRPr lang="en-GB" dirty="0"/>
          </a:p>
          <a:p>
            <a:pPr marL="0" indent="0" algn="ctr">
              <a:buNone/>
            </a:pPr>
            <a:r>
              <a:rPr lang="en-GB" dirty="0"/>
              <a:t>The shoes went walking two by two – whoo, whoo!!</a:t>
            </a:r>
          </a:p>
          <a:p>
            <a:pPr marL="0" indent="0" algn="ctr">
              <a:buNone/>
            </a:pPr>
            <a:r>
              <a:rPr lang="en-GB" dirty="0"/>
              <a:t>The shoes went walking two by two – whoo, whoo!</a:t>
            </a:r>
          </a:p>
          <a:p>
            <a:pPr marL="0" indent="0" algn="ctr">
              <a:buNone/>
            </a:pPr>
            <a:r>
              <a:rPr lang="en-GB" dirty="0"/>
              <a:t>The shoes went walking two by two,</a:t>
            </a:r>
          </a:p>
          <a:p>
            <a:pPr marL="0" indent="0" algn="ctr">
              <a:buNone/>
            </a:pPr>
            <a:r>
              <a:rPr lang="en-GB" dirty="0"/>
              <a:t>Around the word for you and you,</a:t>
            </a:r>
          </a:p>
          <a:p>
            <a:pPr marL="0" indent="0" algn="ctr">
              <a:buNone/>
            </a:pPr>
            <a:r>
              <a:rPr lang="en-GB" dirty="0"/>
              <a:t>And the shoes kept walking two, by two, by two!</a:t>
            </a:r>
          </a:p>
        </p:txBody>
      </p:sp>
      <p:pic>
        <p:nvPicPr>
          <p:cNvPr id="5" name="Picture 4">
            <a:extLst>
              <a:ext uri="{FF2B5EF4-FFF2-40B4-BE49-F238E27FC236}">
                <a16:creationId xmlns:a16="http://schemas.microsoft.com/office/drawing/2014/main" id="{608E6A59-B515-93AD-E9B3-E280CFAAC7E4}"/>
              </a:ext>
            </a:extLst>
          </p:cNvPr>
          <p:cNvPicPr>
            <a:picLocks noChangeAspect="1"/>
          </p:cNvPicPr>
          <p:nvPr/>
        </p:nvPicPr>
        <p:blipFill>
          <a:blip r:embed="rId2"/>
          <a:stretch>
            <a:fillRect/>
          </a:stretch>
        </p:blipFill>
        <p:spPr>
          <a:xfrm>
            <a:off x="2081892" y="4309552"/>
            <a:ext cx="8028215" cy="2311644"/>
          </a:xfrm>
          <a:prstGeom prst="rect">
            <a:avLst/>
          </a:prstGeom>
        </p:spPr>
      </p:pic>
    </p:spTree>
    <p:extLst>
      <p:ext uri="{BB962C8B-B14F-4D97-AF65-F5344CB8AC3E}">
        <p14:creationId xmlns:p14="http://schemas.microsoft.com/office/powerpoint/2010/main" val="233227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2326" y="4705685"/>
            <a:ext cx="4270420" cy="2538416"/>
          </a:xfrm>
        </p:spPr>
        <p:txBody>
          <a:bodyPr>
            <a:normAutofit/>
          </a:bodyPr>
          <a:lstStyle/>
          <a:p>
            <a:r>
              <a:rPr lang="en-GB" sz="6000" b="1" dirty="0"/>
              <a:t>2 + 2 + 2 = 6</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9419" y="3295448"/>
            <a:ext cx="3986514" cy="3562552"/>
          </a:xfrm>
        </p:spPr>
      </p:pic>
      <p:pic>
        <p:nvPicPr>
          <p:cNvPr id="5" name="Picture 4"/>
          <p:cNvPicPr>
            <a:picLocks noChangeAspect="1"/>
          </p:cNvPicPr>
          <p:nvPr/>
        </p:nvPicPr>
        <p:blipFill>
          <a:blip r:embed="rId3"/>
          <a:stretch>
            <a:fillRect/>
          </a:stretch>
        </p:blipFill>
        <p:spPr>
          <a:xfrm>
            <a:off x="7551790" y="0"/>
            <a:ext cx="4564958" cy="33059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52" y="306901"/>
            <a:ext cx="4815266" cy="3497809"/>
          </a:xfrm>
          <a:prstGeom prst="rect">
            <a:avLst/>
          </a:prstGeom>
        </p:spPr>
      </p:pic>
      <p:sp>
        <p:nvSpPr>
          <p:cNvPr id="8" name="TextBox 7"/>
          <p:cNvSpPr txBox="1"/>
          <p:nvPr/>
        </p:nvSpPr>
        <p:spPr>
          <a:xfrm>
            <a:off x="180304" y="4043966"/>
            <a:ext cx="3709115" cy="1323439"/>
          </a:xfrm>
          <a:prstGeom prst="rect">
            <a:avLst/>
          </a:prstGeom>
          <a:noFill/>
        </p:spPr>
        <p:txBody>
          <a:bodyPr wrap="square" rtlCol="0">
            <a:spAutoFit/>
          </a:bodyPr>
          <a:lstStyle/>
          <a:p>
            <a:r>
              <a:rPr lang="en-GB" sz="8000" dirty="0"/>
              <a:t>3 x 2 = 6</a:t>
            </a:r>
          </a:p>
        </p:txBody>
      </p:sp>
    </p:spTree>
    <p:extLst>
      <p:ext uri="{BB962C8B-B14F-4D97-AF65-F5344CB8AC3E}">
        <p14:creationId xmlns:p14="http://schemas.microsoft.com/office/powerpoint/2010/main" val="224029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18370" y="222457"/>
            <a:ext cx="10515600" cy="5324535"/>
          </a:xfrm>
          <a:prstGeom prst="rect">
            <a:avLst/>
          </a:prstGeom>
          <a:noFill/>
        </p:spPr>
        <p:txBody>
          <a:bodyPr wrap="square" rtlCol="0">
            <a:spAutoFit/>
          </a:bodyPr>
          <a:lstStyle/>
          <a:p>
            <a:pPr marL="0" indent="0" algn="ctr">
              <a:buNone/>
            </a:pPr>
            <a:r>
              <a:rPr lang="en-GB" sz="9000" dirty="0"/>
              <a:t>3   x   2   =   6</a:t>
            </a:r>
          </a:p>
          <a:p>
            <a:pPr marL="0" indent="0" algn="ctr">
              <a:buNone/>
            </a:pPr>
            <a:endParaRPr lang="en-GB" sz="9000" dirty="0"/>
          </a:p>
          <a:p>
            <a:pPr marL="0" indent="0" algn="ctr">
              <a:buNone/>
            </a:pPr>
            <a:r>
              <a:rPr lang="en-GB" sz="9000" dirty="0"/>
              <a:t>2  +  2  +  2  =  6</a:t>
            </a:r>
          </a:p>
          <a:p>
            <a:pPr marL="0" indent="0" algn="ctr">
              <a:buNone/>
            </a:pPr>
            <a:endParaRPr lang="en-GB" sz="8000" dirty="0"/>
          </a:p>
        </p:txBody>
      </p:sp>
      <p:sp>
        <p:nvSpPr>
          <p:cNvPr id="6" name="Oval 5"/>
          <p:cNvSpPr/>
          <p:nvPr/>
        </p:nvSpPr>
        <p:spPr>
          <a:xfrm>
            <a:off x="1860078" y="4145002"/>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860078" y="4550484"/>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112577" y="4631441"/>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074477" y="4166773"/>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234447" y="4525551"/>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234447" y="4145002"/>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1A058E7-F855-3191-4E24-BC4C584FB366}"/>
              </a:ext>
            </a:extLst>
          </p:cNvPr>
          <p:cNvSpPr/>
          <p:nvPr/>
        </p:nvSpPr>
        <p:spPr>
          <a:xfrm>
            <a:off x="8394417" y="4145001"/>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5B6C06FC-9E7C-D312-261E-1BD8CF5141FC}"/>
              </a:ext>
            </a:extLst>
          </p:cNvPr>
          <p:cNvSpPr/>
          <p:nvPr/>
        </p:nvSpPr>
        <p:spPr>
          <a:xfrm>
            <a:off x="8394417" y="4506537"/>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FB5F833E-3868-2007-C3C3-C1FC5FADFFDB}"/>
              </a:ext>
            </a:extLst>
          </p:cNvPr>
          <p:cNvSpPr/>
          <p:nvPr/>
        </p:nvSpPr>
        <p:spPr>
          <a:xfrm>
            <a:off x="8394417" y="4904414"/>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2CA29EE-E706-3DE8-3CA9-81C9642C5BAA}"/>
              </a:ext>
            </a:extLst>
          </p:cNvPr>
          <p:cNvSpPr/>
          <p:nvPr/>
        </p:nvSpPr>
        <p:spPr>
          <a:xfrm>
            <a:off x="8394417" y="5238362"/>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4BD4342-21B4-5AA4-83A9-FCAFEB180808}"/>
              </a:ext>
            </a:extLst>
          </p:cNvPr>
          <p:cNvSpPr/>
          <p:nvPr/>
        </p:nvSpPr>
        <p:spPr>
          <a:xfrm>
            <a:off x="8394417" y="5568615"/>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08EB1CE9-3714-FE64-A9DD-9AD6942FD0E0}"/>
              </a:ext>
            </a:extLst>
          </p:cNvPr>
          <p:cNvSpPr/>
          <p:nvPr/>
        </p:nvSpPr>
        <p:spPr>
          <a:xfrm>
            <a:off x="8444247" y="5886716"/>
            <a:ext cx="875764" cy="2446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28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What other sums can you create thinking about pairs of shoes?</a:t>
            </a:r>
          </a:p>
        </p:txBody>
      </p:sp>
      <p:sp>
        <p:nvSpPr>
          <p:cNvPr id="3" name="Content Placeholder 2"/>
          <p:cNvSpPr>
            <a:spLocks noGrp="1"/>
          </p:cNvSpPr>
          <p:nvPr>
            <p:ph idx="1"/>
          </p:nvPr>
        </p:nvSpPr>
        <p:spPr>
          <a:xfrm>
            <a:off x="838200" y="3792071"/>
            <a:ext cx="10515600" cy="2384892"/>
          </a:xfrm>
        </p:spPr>
        <p:txBody>
          <a:bodyPr/>
          <a:lstStyle/>
          <a:p>
            <a:pPr marL="0" indent="0" algn="ctr">
              <a:buNone/>
            </a:pPr>
            <a:r>
              <a:rPr lang="en-GB" sz="4000" dirty="0"/>
              <a:t>What else can you think of that comes in pairs? Or twos?</a:t>
            </a:r>
          </a:p>
          <a:p>
            <a:endParaRPr lang="en-GB" dirty="0"/>
          </a:p>
          <a:p>
            <a:endParaRPr lang="en-GB" dirty="0"/>
          </a:p>
        </p:txBody>
      </p:sp>
    </p:spTree>
    <p:extLst>
      <p:ext uri="{BB962C8B-B14F-4D97-AF65-F5344CB8AC3E}">
        <p14:creationId xmlns:p14="http://schemas.microsoft.com/office/powerpoint/2010/main" val="25229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633" y="0"/>
            <a:ext cx="9144000" cy="2387600"/>
          </a:xfrm>
        </p:spPr>
        <p:txBody>
          <a:bodyPr>
            <a:normAutofit fontScale="90000"/>
          </a:bodyPr>
          <a:lstStyle/>
          <a:p>
            <a:br>
              <a:rPr lang="en-GB" dirty="0"/>
            </a:br>
            <a:br>
              <a:rPr lang="en-GB" dirty="0"/>
            </a:br>
            <a:endParaRPr lang="en-GB" dirty="0"/>
          </a:p>
        </p:txBody>
      </p:sp>
      <p:sp>
        <p:nvSpPr>
          <p:cNvPr id="3" name="Subtitle 2"/>
          <p:cNvSpPr>
            <a:spLocks noGrp="1"/>
          </p:cNvSpPr>
          <p:nvPr>
            <p:ph type="subTitle" idx="1"/>
          </p:nvPr>
        </p:nvSpPr>
        <p:spPr>
          <a:xfrm>
            <a:off x="3254829" y="565299"/>
            <a:ext cx="7969666" cy="1655762"/>
          </a:xfrm>
        </p:spPr>
        <p:txBody>
          <a:bodyPr>
            <a:noAutofit/>
          </a:bodyPr>
          <a:lstStyle/>
          <a:p>
            <a:r>
              <a:rPr lang="en-GB" sz="5400" b="1" dirty="0">
                <a:solidFill>
                  <a:srgbClr val="002060"/>
                </a:solidFill>
              </a:rPr>
              <a:t>Learning outcomes:                 </a:t>
            </a:r>
          </a:p>
          <a:p>
            <a:endParaRPr lang="en-GB" sz="4000" dirty="0"/>
          </a:p>
          <a:p>
            <a:r>
              <a:rPr lang="en-GB" sz="4000" dirty="0"/>
              <a:t>I can count in multiples of 2.</a:t>
            </a:r>
          </a:p>
          <a:p>
            <a:endParaRPr lang="en-GB" sz="4000" dirty="0"/>
          </a:p>
          <a:p>
            <a:r>
              <a:rPr lang="en-GB" sz="4000" dirty="0"/>
              <a:t>I can work with other people to solve maths problems involving multiplication.</a:t>
            </a:r>
          </a:p>
        </p:txBody>
      </p:sp>
      <p:pic>
        <p:nvPicPr>
          <p:cNvPr id="5" name="Picture 4"/>
          <p:cNvPicPr>
            <a:picLocks noChangeAspect="1"/>
          </p:cNvPicPr>
          <p:nvPr/>
        </p:nvPicPr>
        <p:blipFill>
          <a:blip r:embed="rId2"/>
          <a:stretch>
            <a:fillRect/>
          </a:stretch>
        </p:blipFill>
        <p:spPr>
          <a:xfrm>
            <a:off x="394205" y="2221061"/>
            <a:ext cx="2695575" cy="2676525"/>
          </a:xfrm>
          <a:prstGeom prst="rect">
            <a:avLst/>
          </a:prstGeom>
        </p:spPr>
      </p:pic>
      <p:pic>
        <p:nvPicPr>
          <p:cNvPr id="4" name="Picture 2">
            <a:extLst>
              <a:ext uri="{FF2B5EF4-FFF2-40B4-BE49-F238E27FC236}">
                <a16:creationId xmlns:a16="http://schemas.microsoft.com/office/drawing/2014/main" id="{4CDB61FF-308F-9C68-175D-02DFB06F4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591" y="5592546"/>
            <a:ext cx="2503691" cy="1211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885">
                                          <p:stCondLst>
                                            <p:cond delay="0"/>
                                          </p:stCondLst>
                                        </p:cTn>
                                        <p:tgtEl>
                                          <p:spTgt spid="5"/>
                                        </p:tgtEl>
                                      </p:cBhvr>
                                    </p:animEffect>
                                    <p:anim calcmode="lin" valueType="num">
                                      <p:cBhvr>
                                        <p:cTn id="8" dur="59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215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2158" tmFilter="0, 0; 0.125,0.2665; 0.25,0.4; 0.375,0.465; 0.5,0.5;  0.625,0.535; 0.75,0.6; 0.875,0.7335; 1,1">
                                          <p:stCondLst>
                                            <p:cond delay="2158"/>
                                          </p:stCondLst>
                                        </p:cTn>
                                        <p:tgtEl>
                                          <p:spTgt spid="5"/>
                                        </p:tgtEl>
                                        <p:attrNameLst>
                                          <p:attrName>ppt_y</p:attrName>
                                        </p:attrNameLst>
                                      </p:cBhvr>
                                      <p:tavLst>
                                        <p:tav tm="0" fmla="#ppt_y-sin(pi*$)/9">
                                          <p:val>
                                            <p:fltVal val="0"/>
                                          </p:val>
                                        </p:tav>
                                        <p:tav tm="100000">
                                          <p:val>
                                            <p:fltVal val="1"/>
                                          </p:val>
                                        </p:tav>
                                      </p:tavLst>
                                    </p:anim>
                                    <p:anim calcmode="lin" valueType="num">
                                      <p:cBhvr>
                                        <p:cTn id="11" dur="1079" tmFilter="0, 0; 0.125,0.2665; 0.25,0.4; 0.375,0.465; 0.5,0.5;  0.625,0.535; 0.75,0.6; 0.875,0.7335; 1,1">
                                          <p:stCondLst>
                                            <p:cond delay="4303"/>
                                          </p:stCondLst>
                                        </p:cTn>
                                        <p:tgtEl>
                                          <p:spTgt spid="5"/>
                                        </p:tgtEl>
                                        <p:attrNameLst>
                                          <p:attrName>ppt_y</p:attrName>
                                        </p:attrNameLst>
                                      </p:cBhvr>
                                      <p:tavLst>
                                        <p:tav tm="0" fmla="#ppt_y-sin(pi*$)/27">
                                          <p:val>
                                            <p:fltVal val="0"/>
                                          </p:val>
                                        </p:tav>
                                        <p:tav tm="100000">
                                          <p:val>
                                            <p:fltVal val="1"/>
                                          </p:val>
                                        </p:tav>
                                      </p:tavLst>
                                    </p:anim>
                                    <p:anim calcmode="lin" valueType="num">
                                      <p:cBhvr>
                                        <p:cTn id="12" dur="533" tmFilter="0, 0; 0.125,0.2665; 0.25,0.4; 0.375,0.465; 0.5,0.5;  0.625,0.535; 0.75,0.6; 0.875,0.7335; 1,1">
                                          <p:stCondLst>
                                            <p:cond delay="5382"/>
                                          </p:stCondLst>
                                        </p:cTn>
                                        <p:tgtEl>
                                          <p:spTgt spid="5"/>
                                        </p:tgtEl>
                                        <p:attrNameLst>
                                          <p:attrName>ppt_y</p:attrName>
                                        </p:attrNameLst>
                                      </p:cBhvr>
                                      <p:tavLst>
                                        <p:tav tm="0" fmla="#ppt_y-sin(pi*$)/81">
                                          <p:val>
                                            <p:fltVal val="0"/>
                                          </p:val>
                                        </p:tav>
                                        <p:tav tm="100000">
                                          <p:val>
                                            <p:fltVal val="1"/>
                                          </p:val>
                                        </p:tav>
                                      </p:tavLst>
                                    </p:anim>
                                    <p:animScale>
                                      <p:cBhvr>
                                        <p:cTn id="13" dur="85">
                                          <p:stCondLst>
                                            <p:cond delay="2112"/>
                                          </p:stCondLst>
                                        </p:cTn>
                                        <p:tgtEl>
                                          <p:spTgt spid="5"/>
                                        </p:tgtEl>
                                      </p:cBhvr>
                                      <p:to x="100000" y="60000"/>
                                    </p:animScale>
                                    <p:animScale>
                                      <p:cBhvr>
                                        <p:cTn id="14" dur="539" decel="50000">
                                          <p:stCondLst>
                                            <p:cond delay="2197"/>
                                          </p:stCondLst>
                                        </p:cTn>
                                        <p:tgtEl>
                                          <p:spTgt spid="5"/>
                                        </p:tgtEl>
                                      </p:cBhvr>
                                      <p:to x="100000" y="100000"/>
                                    </p:animScale>
                                    <p:animScale>
                                      <p:cBhvr>
                                        <p:cTn id="15" dur="85">
                                          <p:stCondLst>
                                            <p:cond delay="4264"/>
                                          </p:stCondLst>
                                        </p:cTn>
                                        <p:tgtEl>
                                          <p:spTgt spid="5"/>
                                        </p:tgtEl>
                                      </p:cBhvr>
                                      <p:to x="100000" y="80000"/>
                                    </p:animScale>
                                    <p:animScale>
                                      <p:cBhvr>
                                        <p:cTn id="16" dur="539" decel="50000">
                                          <p:stCondLst>
                                            <p:cond delay="4349"/>
                                          </p:stCondLst>
                                        </p:cTn>
                                        <p:tgtEl>
                                          <p:spTgt spid="5"/>
                                        </p:tgtEl>
                                      </p:cBhvr>
                                      <p:to x="100000" y="100000"/>
                                    </p:animScale>
                                    <p:animScale>
                                      <p:cBhvr>
                                        <p:cTn id="17" dur="85">
                                          <p:stCondLst>
                                            <p:cond delay="5336"/>
                                          </p:stCondLst>
                                        </p:cTn>
                                        <p:tgtEl>
                                          <p:spTgt spid="5"/>
                                        </p:tgtEl>
                                      </p:cBhvr>
                                      <p:to x="100000" y="90000"/>
                                    </p:animScale>
                                    <p:animScale>
                                      <p:cBhvr>
                                        <p:cTn id="18" dur="539" decel="50000">
                                          <p:stCondLst>
                                            <p:cond delay="5421"/>
                                          </p:stCondLst>
                                        </p:cTn>
                                        <p:tgtEl>
                                          <p:spTgt spid="5"/>
                                        </p:tgtEl>
                                      </p:cBhvr>
                                      <p:to x="100000" y="100000"/>
                                    </p:animScale>
                                    <p:animScale>
                                      <p:cBhvr>
                                        <p:cTn id="19" dur="85">
                                          <p:stCondLst>
                                            <p:cond delay="5876"/>
                                          </p:stCondLst>
                                        </p:cTn>
                                        <p:tgtEl>
                                          <p:spTgt spid="5"/>
                                        </p:tgtEl>
                                      </p:cBhvr>
                                      <p:to x="100000" y="95000"/>
                                    </p:animScale>
                                    <p:animScale>
                                      <p:cBhvr>
                                        <p:cTn id="20" dur="539" decel="50000">
                                          <p:stCondLst>
                                            <p:cond delay="5961"/>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633" y="0"/>
            <a:ext cx="9144000" cy="2387600"/>
          </a:xfrm>
        </p:spPr>
        <p:txBody>
          <a:bodyPr>
            <a:normAutofit fontScale="90000"/>
          </a:bodyPr>
          <a:lstStyle/>
          <a:p>
            <a:br>
              <a:rPr lang="en-GB" dirty="0"/>
            </a:br>
            <a:br>
              <a:rPr lang="en-GB" dirty="0"/>
            </a:br>
            <a:endParaRPr lang="en-GB" dirty="0"/>
          </a:p>
        </p:txBody>
      </p:sp>
      <p:sp>
        <p:nvSpPr>
          <p:cNvPr id="3" name="Subtitle 2"/>
          <p:cNvSpPr>
            <a:spLocks noGrp="1"/>
          </p:cNvSpPr>
          <p:nvPr>
            <p:ph type="subTitle" idx="1"/>
          </p:nvPr>
        </p:nvSpPr>
        <p:spPr>
          <a:xfrm>
            <a:off x="243625" y="772329"/>
            <a:ext cx="11887200" cy="1655762"/>
          </a:xfrm>
        </p:spPr>
        <p:txBody>
          <a:bodyPr>
            <a:noAutofit/>
          </a:bodyPr>
          <a:lstStyle/>
          <a:p>
            <a:r>
              <a:rPr lang="en-GB" sz="5400" b="1" dirty="0">
                <a:solidFill>
                  <a:srgbClr val="002060"/>
                </a:solidFill>
              </a:rPr>
              <a:t>Intended Learning Outcomes:</a:t>
            </a:r>
          </a:p>
          <a:p>
            <a:r>
              <a:rPr lang="en-GB" sz="5400" b="1" dirty="0">
                <a:solidFill>
                  <a:srgbClr val="002060"/>
                </a:solidFill>
              </a:rPr>
              <a:t> </a:t>
            </a:r>
          </a:p>
          <a:p>
            <a:r>
              <a:rPr lang="en-GB" sz="5400" dirty="0"/>
              <a:t>I can count in multiples of 2.</a:t>
            </a:r>
          </a:p>
          <a:p>
            <a:endParaRPr lang="en-GB" sz="5400" dirty="0"/>
          </a:p>
          <a:p>
            <a:r>
              <a:rPr lang="en-GB" sz="5400" dirty="0"/>
              <a:t>I can work with other people to solve maths problems involving multiplication.</a:t>
            </a:r>
          </a:p>
        </p:txBody>
      </p:sp>
    </p:spTree>
    <p:extLst>
      <p:ext uri="{BB962C8B-B14F-4D97-AF65-F5344CB8AC3E}">
        <p14:creationId xmlns:p14="http://schemas.microsoft.com/office/powerpoint/2010/main" val="75806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 are going on a journey around the world…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427085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7092-79E4-CE8A-4873-39EA1D123197}"/>
              </a:ext>
            </a:extLst>
          </p:cNvPr>
          <p:cNvSpPr>
            <a:spLocks noGrp="1"/>
          </p:cNvSpPr>
          <p:nvPr>
            <p:ph type="title"/>
          </p:nvPr>
        </p:nvSpPr>
        <p:spPr/>
        <p:txBody>
          <a:bodyPr/>
          <a:lstStyle/>
          <a:p>
            <a:r>
              <a:rPr lang="en-GB" dirty="0"/>
              <a:t>Shoes are made for walking!</a:t>
            </a:r>
          </a:p>
        </p:txBody>
      </p:sp>
      <p:sp>
        <p:nvSpPr>
          <p:cNvPr id="3" name="Content Placeholder 2">
            <a:extLst>
              <a:ext uri="{FF2B5EF4-FFF2-40B4-BE49-F238E27FC236}">
                <a16:creationId xmlns:a16="http://schemas.microsoft.com/office/drawing/2014/main" id="{D904ABF6-2296-8673-600F-255E03E80761}"/>
              </a:ext>
            </a:extLst>
          </p:cNvPr>
          <p:cNvSpPr>
            <a:spLocks noGrp="1"/>
          </p:cNvSpPr>
          <p:nvPr>
            <p:ph idx="1"/>
          </p:nvPr>
        </p:nvSpPr>
        <p:spPr/>
        <p:txBody>
          <a:bodyPr/>
          <a:lstStyle/>
          <a:p>
            <a:pPr marL="0" indent="0">
              <a:buNone/>
            </a:pPr>
            <a:endParaRPr lang="en-GB" dirty="0"/>
          </a:p>
          <a:p>
            <a:pPr marL="0" indent="0">
              <a:buNone/>
            </a:pPr>
            <a:r>
              <a:rPr lang="en-GB" dirty="0"/>
              <a:t>Where could these shoes take you?</a:t>
            </a:r>
          </a:p>
          <a:p>
            <a:pPr marL="0" indent="0">
              <a:buNone/>
            </a:pPr>
            <a:r>
              <a:rPr lang="en-GB" dirty="0"/>
              <a:t>How are each pair of shoes different and how are they the same?</a:t>
            </a:r>
          </a:p>
        </p:txBody>
      </p:sp>
      <p:pic>
        <p:nvPicPr>
          <p:cNvPr id="5" name="Picture 4">
            <a:extLst>
              <a:ext uri="{FF2B5EF4-FFF2-40B4-BE49-F238E27FC236}">
                <a16:creationId xmlns:a16="http://schemas.microsoft.com/office/drawing/2014/main" id="{3F5BC185-D386-4B91-1DF2-5A581EBFF720}"/>
              </a:ext>
            </a:extLst>
          </p:cNvPr>
          <p:cNvPicPr>
            <a:picLocks noChangeAspect="1"/>
          </p:cNvPicPr>
          <p:nvPr/>
        </p:nvPicPr>
        <p:blipFill>
          <a:blip r:embed="rId2"/>
          <a:stretch>
            <a:fillRect/>
          </a:stretch>
        </p:blipFill>
        <p:spPr>
          <a:xfrm>
            <a:off x="122609" y="4208921"/>
            <a:ext cx="1566532" cy="1541610"/>
          </a:xfrm>
          <a:prstGeom prst="rect">
            <a:avLst/>
          </a:prstGeom>
        </p:spPr>
      </p:pic>
      <p:pic>
        <p:nvPicPr>
          <p:cNvPr id="7" name="Picture 6">
            <a:extLst>
              <a:ext uri="{FF2B5EF4-FFF2-40B4-BE49-F238E27FC236}">
                <a16:creationId xmlns:a16="http://schemas.microsoft.com/office/drawing/2014/main" id="{CFAB5778-F273-B1EF-C9A8-56277D0D94B3}"/>
              </a:ext>
            </a:extLst>
          </p:cNvPr>
          <p:cNvPicPr>
            <a:picLocks noChangeAspect="1"/>
          </p:cNvPicPr>
          <p:nvPr/>
        </p:nvPicPr>
        <p:blipFill>
          <a:blip r:embed="rId3"/>
          <a:stretch>
            <a:fillRect/>
          </a:stretch>
        </p:blipFill>
        <p:spPr>
          <a:xfrm>
            <a:off x="4713114" y="4208921"/>
            <a:ext cx="1585187" cy="1565642"/>
          </a:xfrm>
          <a:prstGeom prst="rect">
            <a:avLst/>
          </a:prstGeom>
        </p:spPr>
      </p:pic>
      <p:pic>
        <p:nvPicPr>
          <p:cNvPr id="11" name="Picture 10">
            <a:extLst>
              <a:ext uri="{FF2B5EF4-FFF2-40B4-BE49-F238E27FC236}">
                <a16:creationId xmlns:a16="http://schemas.microsoft.com/office/drawing/2014/main" id="{5D4844D9-C672-51E4-80C1-9C24E360800A}"/>
              </a:ext>
            </a:extLst>
          </p:cNvPr>
          <p:cNvPicPr>
            <a:picLocks noChangeAspect="1"/>
          </p:cNvPicPr>
          <p:nvPr/>
        </p:nvPicPr>
        <p:blipFill>
          <a:blip r:embed="rId4"/>
          <a:stretch>
            <a:fillRect/>
          </a:stretch>
        </p:blipFill>
        <p:spPr>
          <a:xfrm>
            <a:off x="6399747" y="4208921"/>
            <a:ext cx="2674120" cy="1547904"/>
          </a:xfrm>
          <a:prstGeom prst="rect">
            <a:avLst/>
          </a:prstGeom>
        </p:spPr>
      </p:pic>
      <p:pic>
        <p:nvPicPr>
          <p:cNvPr id="13" name="Picture 12">
            <a:extLst>
              <a:ext uri="{FF2B5EF4-FFF2-40B4-BE49-F238E27FC236}">
                <a16:creationId xmlns:a16="http://schemas.microsoft.com/office/drawing/2014/main" id="{9F22EBBC-FB48-9EB6-754C-C96B572170AE}"/>
              </a:ext>
            </a:extLst>
          </p:cNvPr>
          <p:cNvPicPr>
            <a:picLocks noChangeAspect="1"/>
          </p:cNvPicPr>
          <p:nvPr/>
        </p:nvPicPr>
        <p:blipFill>
          <a:blip r:embed="rId5"/>
          <a:stretch>
            <a:fillRect/>
          </a:stretch>
        </p:blipFill>
        <p:spPr>
          <a:xfrm>
            <a:off x="1795890" y="4216935"/>
            <a:ext cx="2752128" cy="1571936"/>
          </a:xfrm>
          <a:prstGeom prst="rect">
            <a:avLst/>
          </a:prstGeom>
        </p:spPr>
      </p:pic>
      <p:pic>
        <p:nvPicPr>
          <p:cNvPr id="15" name="Picture 14">
            <a:extLst>
              <a:ext uri="{FF2B5EF4-FFF2-40B4-BE49-F238E27FC236}">
                <a16:creationId xmlns:a16="http://schemas.microsoft.com/office/drawing/2014/main" id="{647A0F81-D788-C689-2E06-6A61316C56F1}"/>
              </a:ext>
            </a:extLst>
          </p:cNvPr>
          <p:cNvPicPr>
            <a:picLocks noChangeAspect="1"/>
          </p:cNvPicPr>
          <p:nvPr/>
        </p:nvPicPr>
        <p:blipFill>
          <a:blip r:embed="rId6"/>
          <a:stretch>
            <a:fillRect/>
          </a:stretch>
        </p:blipFill>
        <p:spPr>
          <a:xfrm>
            <a:off x="9175313" y="4226496"/>
            <a:ext cx="2923925" cy="1530492"/>
          </a:xfrm>
          <a:prstGeom prst="rect">
            <a:avLst/>
          </a:prstGeom>
        </p:spPr>
      </p:pic>
    </p:spTree>
    <p:extLst>
      <p:ext uri="{BB962C8B-B14F-4D97-AF65-F5344CB8AC3E}">
        <p14:creationId xmlns:p14="http://schemas.microsoft.com/office/powerpoint/2010/main" val="3508978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3657" y="365125"/>
            <a:ext cx="9607639" cy="6004774"/>
          </a:xfrm>
        </p:spPr>
      </p:pic>
      <p:sp>
        <p:nvSpPr>
          <p:cNvPr id="3" name="Rectangle: Rounded Corners 2">
            <a:extLst>
              <a:ext uri="{FF2B5EF4-FFF2-40B4-BE49-F238E27FC236}">
                <a16:creationId xmlns:a16="http://schemas.microsoft.com/office/drawing/2014/main" id="{D3C0257E-EBD7-4016-BB41-B16701CDFFC8}"/>
              </a:ext>
            </a:extLst>
          </p:cNvPr>
          <p:cNvSpPr/>
          <p:nvPr/>
        </p:nvSpPr>
        <p:spPr>
          <a:xfrm>
            <a:off x="9170894" y="2124635"/>
            <a:ext cx="2837330" cy="321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shoes would you wear here?</a:t>
            </a:r>
          </a:p>
        </p:txBody>
      </p:sp>
    </p:spTree>
    <p:extLst>
      <p:ext uri="{BB962C8B-B14F-4D97-AF65-F5344CB8AC3E}">
        <p14:creationId xmlns:p14="http://schemas.microsoft.com/office/powerpoint/2010/main" val="746978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068" y="586240"/>
            <a:ext cx="8717757" cy="5811838"/>
          </a:xfrm>
        </p:spPr>
      </p:pic>
      <p:sp>
        <p:nvSpPr>
          <p:cNvPr id="6" name="Rectangle: Rounded Corners 5">
            <a:extLst>
              <a:ext uri="{FF2B5EF4-FFF2-40B4-BE49-F238E27FC236}">
                <a16:creationId xmlns:a16="http://schemas.microsoft.com/office/drawing/2014/main" id="{F951CC76-140E-41CE-B765-DEF5A480B028}"/>
              </a:ext>
            </a:extLst>
          </p:cNvPr>
          <p:cNvSpPr/>
          <p:nvPr/>
        </p:nvSpPr>
        <p:spPr>
          <a:xfrm>
            <a:off x="9170894" y="2124635"/>
            <a:ext cx="2837330" cy="321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shoes would you wear here?</a:t>
            </a:r>
          </a:p>
        </p:txBody>
      </p:sp>
    </p:spTree>
    <p:extLst>
      <p:ext uri="{BB962C8B-B14F-4D97-AF65-F5344CB8AC3E}">
        <p14:creationId xmlns:p14="http://schemas.microsoft.com/office/powerpoint/2010/main" val="87970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868" y="417383"/>
            <a:ext cx="8030977" cy="6023233"/>
          </a:xfrm>
        </p:spPr>
      </p:pic>
      <p:sp>
        <p:nvSpPr>
          <p:cNvPr id="6" name="Rectangle: Rounded Corners 5">
            <a:extLst>
              <a:ext uri="{FF2B5EF4-FFF2-40B4-BE49-F238E27FC236}">
                <a16:creationId xmlns:a16="http://schemas.microsoft.com/office/drawing/2014/main" id="{3B256D50-C23A-45AD-8598-2DF0F2EAF76E}"/>
              </a:ext>
            </a:extLst>
          </p:cNvPr>
          <p:cNvSpPr/>
          <p:nvPr/>
        </p:nvSpPr>
        <p:spPr>
          <a:xfrm>
            <a:off x="8757237" y="2244378"/>
            <a:ext cx="2837330" cy="321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shoes would you wear here?</a:t>
            </a:r>
          </a:p>
        </p:txBody>
      </p:sp>
    </p:spTree>
    <p:extLst>
      <p:ext uri="{BB962C8B-B14F-4D97-AF65-F5344CB8AC3E}">
        <p14:creationId xmlns:p14="http://schemas.microsoft.com/office/powerpoint/2010/main" val="179017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589" y="391682"/>
            <a:ext cx="8191714" cy="6074636"/>
          </a:xfrm>
        </p:spPr>
      </p:pic>
      <p:sp>
        <p:nvSpPr>
          <p:cNvPr id="6" name="Rectangle: Rounded Corners 5">
            <a:extLst>
              <a:ext uri="{FF2B5EF4-FFF2-40B4-BE49-F238E27FC236}">
                <a16:creationId xmlns:a16="http://schemas.microsoft.com/office/drawing/2014/main" id="{E8893B82-4DD9-43CF-A835-E35DD26BA09D}"/>
              </a:ext>
            </a:extLst>
          </p:cNvPr>
          <p:cNvSpPr/>
          <p:nvPr/>
        </p:nvSpPr>
        <p:spPr>
          <a:xfrm>
            <a:off x="9170894" y="2124635"/>
            <a:ext cx="2837330" cy="321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shoes would you wear here?</a:t>
            </a:r>
          </a:p>
        </p:txBody>
      </p:sp>
    </p:spTree>
    <p:extLst>
      <p:ext uri="{BB962C8B-B14F-4D97-AF65-F5344CB8AC3E}">
        <p14:creationId xmlns:p14="http://schemas.microsoft.com/office/powerpoint/2010/main" val="723538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487" y="504346"/>
            <a:ext cx="10042540" cy="5648929"/>
          </a:xfrm>
        </p:spPr>
      </p:pic>
      <p:sp>
        <p:nvSpPr>
          <p:cNvPr id="6" name="Rectangle: Rounded Corners 5">
            <a:extLst>
              <a:ext uri="{FF2B5EF4-FFF2-40B4-BE49-F238E27FC236}">
                <a16:creationId xmlns:a16="http://schemas.microsoft.com/office/drawing/2014/main" id="{ABF2AF0F-F5FD-470B-BF06-B561619C9A19}"/>
              </a:ext>
            </a:extLst>
          </p:cNvPr>
          <p:cNvSpPr/>
          <p:nvPr/>
        </p:nvSpPr>
        <p:spPr>
          <a:xfrm>
            <a:off x="9170894" y="2124635"/>
            <a:ext cx="2837330" cy="321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What shoes would you wear here?</a:t>
            </a:r>
          </a:p>
        </p:txBody>
      </p:sp>
    </p:spTree>
    <p:extLst>
      <p:ext uri="{BB962C8B-B14F-4D97-AF65-F5344CB8AC3E}">
        <p14:creationId xmlns:p14="http://schemas.microsoft.com/office/powerpoint/2010/main" val="3008911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Words>
  <Application>Microsoft Office PowerPoint</Application>
  <PresentationFormat>Widescreen</PresentationFormat>
  <Paragraphs>38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This presentation is aimed at demonstrating an approach to teaching and learning in mathematics that is practical and context rich.  Teaching maths in this way allows for the development of competencies such as communication and problem solving.  This presentation can be used to explain to student teachers how to teach maths in an exciting way.  It can also be used directly with P2 or P3 students.  The materials should be adapted further to use other number patterns and other contexts. Suggested other contexts include: counting wheels on different modes of transport; counting fingers amongst groups of learners; counting legs on tables and chairs; counting groups of stones after pattern making.</vt:lpstr>
      <vt:lpstr>  </vt:lpstr>
      <vt:lpstr>We are going on a journey around the world…</vt:lpstr>
      <vt:lpstr>Shoes are made for walking!</vt:lpstr>
      <vt:lpstr>PowerPoint Presentation</vt:lpstr>
      <vt:lpstr>PowerPoint Presentation</vt:lpstr>
      <vt:lpstr>PowerPoint Presentation</vt:lpstr>
      <vt:lpstr>PowerPoint Presentation</vt:lpstr>
      <vt:lpstr>PowerPoint Presentation</vt:lpstr>
      <vt:lpstr>PowerPoint Presentation</vt:lpstr>
      <vt:lpstr>Walking Shoes Poem!</vt:lpstr>
      <vt:lpstr>2 + 2 + 2 = 6</vt:lpstr>
      <vt:lpstr>PowerPoint Presentation</vt:lpstr>
      <vt:lpstr>What other sums can you create thinking about pairs of shoes?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Pendry</dc:title>
  <dc:creator>Victoria Pendry</dc:creator>
  <cp:lastModifiedBy>Victoria Pendry</cp:lastModifiedBy>
  <cp:revision>8</cp:revision>
  <dcterms:created xsi:type="dcterms:W3CDTF">2017-04-27T20:53:49Z</dcterms:created>
  <dcterms:modified xsi:type="dcterms:W3CDTF">2022-11-25T09:18:04Z</dcterms:modified>
</cp:coreProperties>
</file>