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93" r:id="rId3"/>
    <p:sldId id="294" r:id="rId4"/>
    <p:sldId id="291" r:id="rId5"/>
    <p:sldId id="292" r:id="rId6"/>
    <p:sldId id="270" r:id="rId7"/>
    <p:sldId id="269" r:id="rId8"/>
    <p:sldId id="277" r:id="rId9"/>
    <p:sldId id="278" r:id="rId10"/>
    <p:sldId id="265" r:id="rId11"/>
    <p:sldId id="275" r:id="rId12"/>
    <p:sldId id="271" r:id="rId13"/>
    <p:sldId id="266" r:id="rId14"/>
    <p:sldId id="260" r:id="rId15"/>
    <p:sldId id="297" r:id="rId16"/>
    <p:sldId id="296" r:id="rId17"/>
    <p:sldId id="261" r:id="rId18"/>
    <p:sldId id="262" r:id="rId19"/>
    <p:sldId id="281" r:id="rId20"/>
    <p:sldId id="298" r:id="rId21"/>
    <p:sldId id="299" r:id="rId22"/>
    <p:sldId id="284" r:id="rId23"/>
    <p:sldId id="285" r:id="rId24"/>
    <p:sldId id="286" r:id="rId25"/>
    <p:sldId id="287" r:id="rId26"/>
    <p:sldId id="272" r:id="rId27"/>
    <p:sldId id="263" r:id="rId28"/>
  </p:sldIdLst>
  <p:sldSz cx="12192000" cy="6858000"/>
  <p:notesSz cx="6858000" cy="9144000"/>
  <p:defaultTextStyle>
    <a:defPPr>
      <a:defRPr lang="en-S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 y="6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GB"/>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1/31/2023</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9631431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98867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GB"/>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7105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GB"/>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98537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GB"/>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336792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GB"/>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GB"/>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002796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GB"/>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GB"/>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0809481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GB"/>
              <a:t>Click to edit Master title style</a:t>
            </a:r>
            <a:endParaRPr lang="en-US" dirty="0"/>
          </a:p>
        </p:txBody>
      </p:sp>
    </p:spTree>
    <p:extLst>
      <p:ext uri="{BB962C8B-B14F-4D97-AF65-F5344CB8AC3E}">
        <p14:creationId xmlns:p14="http://schemas.microsoft.com/office/powerpoint/2010/main" val="6984472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431857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03269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GB"/>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67377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2856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1/31/2023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09769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1/31/2023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90093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1/31/2023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80154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GB"/>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78470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GB"/>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13670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1/31/2023</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93076615"/>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F326D-75DB-4C3C-79E3-7FA210641606}"/>
              </a:ext>
            </a:extLst>
          </p:cNvPr>
          <p:cNvSpPr>
            <a:spLocks noGrp="1"/>
          </p:cNvSpPr>
          <p:nvPr>
            <p:ph type="ctrTitle"/>
          </p:nvPr>
        </p:nvSpPr>
        <p:spPr>
          <a:xfrm>
            <a:off x="982738" y="1964267"/>
            <a:ext cx="10177387" cy="2421464"/>
          </a:xfrm>
        </p:spPr>
        <p:txBody>
          <a:bodyPr>
            <a:normAutofit/>
          </a:bodyPr>
          <a:lstStyle/>
          <a:p>
            <a:r>
              <a:rPr lang="it-IT" sz="3200" b="1" dirty="0"/>
              <a:t>NATIONAL TEACHER EDUCATION POLICY </a:t>
            </a:r>
            <a:r>
              <a:rPr lang="it-IT" sz="3200" b="1" dirty="0" err="1"/>
              <a:t>DEVELOPMENT</a:t>
            </a:r>
            <a:r>
              <a:rPr lang="it-IT" sz="3200" b="1" dirty="0"/>
              <a:t> </a:t>
            </a:r>
            <a:endParaRPr lang="en-SS" sz="3200" b="1" dirty="0"/>
          </a:p>
        </p:txBody>
      </p:sp>
      <p:sp>
        <p:nvSpPr>
          <p:cNvPr id="3" name="Subtitle 2">
            <a:extLst>
              <a:ext uri="{FF2B5EF4-FFF2-40B4-BE49-F238E27FC236}">
                <a16:creationId xmlns:a16="http://schemas.microsoft.com/office/drawing/2014/main" id="{04163F32-11F4-A85C-9C90-08B5816899F8}"/>
              </a:ext>
            </a:extLst>
          </p:cNvPr>
          <p:cNvSpPr>
            <a:spLocks noGrp="1"/>
          </p:cNvSpPr>
          <p:nvPr>
            <p:ph type="subTitle" idx="1"/>
          </p:nvPr>
        </p:nvSpPr>
        <p:spPr>
          <a:xfrm>
            <a:off x="3962399" y="4491565"/>
            <a:ext cx="7197726" cy="1405467"/>
          </a:xfrm>
        </p:spPr>
        <p:txBody>
          <a:bodyPr>
            <a:normAutofit/>
          </a:bodyPr>
          <a:lstStyle/>
          <a:p>
            <a:r>
              <a:rPr lang="it-IT" sz="2000" dirty="0"/>
              <a:t>Deng Yai, Consultant, Curriculum Foundation UK</a:t>
            </a:r>
            <a:endParaRPr lang="en-SS" sz="2000" dirty="0"/>
          </a:p>
        </p:txBody>
      </p:sp>
    </p:spTree>
    <p:extLst>
      <p:ext uri="{BB962C8B-B14F-4D97-AF65-F5344CB8AC3E}">
        <p14:creationId xmlns:p14="http://schemas.microsoft.com/office/powerpoint/2010/main" val="38967511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F326D-75DB-4C3C-79E3-7FA210641606}"/>
              </a:ext>
            </a:extLst>
          </p:cNvPr>
          <p:cNvSpPr>
            <a:spLocks noGrp="1"/>
          </p:cNvSpPr>
          <p:nvPr>
            <p:ph type="title"/>
          </p:nvPr>
        </p:nvSpPr>
        <p:spPr/>
        <p:txBody>
          <a:bodyPr>
            <a:normAutofit/>
          </a:bodyPr>
          <a:lstStyle/>
          <a:p>
            <a:r>
              <a:rPr lang="it-IT" dirty="0"/>
              <a:t>NATIONAL CURRICULUM </a:t>
            </a:r>
            <a:endParaRPr lang="en-SS" dirty="0"/>
          </a:p>
        </p:txBody>
      </p:sp>
      <p:sp>
        <p:nvSpPr>
          <p:cNvPr id="5" name="Text Placeholder 4">
            <a:extLst>
              <a:ext uri="{FF2B5EF4-FFF2-40B4-BE49-F238E27FC236}">
                <a16:creationId xmlns:a16="http://schemas.microsoft.com/office/drawing/2014/main" id="{4F8CC067-76B4-FE4F-9B64-2582A4DFFDDF}"/>
              </a:ext>
            </a:extLst>
          </p:cNvPr>
          <p:cNvSpPr>
            <a:spLocks noGrp="1"/>
          </p:cNvSpPr>
          <p:nvPr>
            <p:ph type="body" idx="1"/>
          </p:nvPr>
        </p:nvSpPr>
        <p:spPr/>
        <p:txBody>
          <a:bodyPr/>
          <a:lstStyle/>
          <a:p>
            <a:r>
              <a:rPr lang="it-IT" dirty="0" err="1"/>
              <a:t>What</a:t>
            </a:r>
            <a:r>
              <a:rPr lang="it-IT" dirty="0"/>
              <a:t> are the </a:t>
            </a:r>
            <a:r>
              <a:rPr lang="it-IT" dirty="0" err="1"/>
              <a:t>aims</a:t>
            </a:r>
            <a:r>
              <a:rPr lang="it-IT" dirty="0"/>
              <a:t> of the curriculum? </a:t>
            </a:r>
            <a:endParaRPr lang="en-SS" dirty="0"/>
          </a:p>
        </p:txBody>
      </p:sp>
    </p:spTree>
    <p:extLst>
      <p:ext uri="{BB962C8B-B14F-4D97-AF65-F5344CB8AC3E}">
        <p14:creationId xmlns:p14="http://schemas.microsoft.com/office/powerpoint/2010/main" val="3035010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89673-B51A-4207-5DBD-6860366BA3BE}"/>
              </a:ext>
            </a:extLst>
          </p:cNvPr>
          <p:cNvSpPr>
            <a:spLocks noGrp="1"/>
          </p:cNvSpPr>
          <p:nvPr>
            <p:ph type="title"/>
          </p:nvPr>
        </p:nvSpPr>
        <p:spPr/>
        <p:txBody>
          <a:bodyPr/>
          <a:lstStyle/>
          <a:p>
            <a:r>
              <a:rPr lang="en-GB" dirty="0"/>
              <a:t>Key Aims of the Curriculum</a:t>
            </a:r>
            <a:endParaRPr lang="en-SS" dirty="0"/>
          </a:p>
        </p:txBody>
      </p:sp>
      <p:sp>
        <p:nvSpPr>
          <p:cNvPr id="3" name="Content Placeholder 2">
            <a:extLst>
              <a:ext uri="{FF2B5EF4-FFF2-40B4-BE49-F238E27FC236}">
                <a16:creationId xmlns:a16="http://schemas.microsoft.com/office/drawing/2014/main" id="{8DC59C91-AD67-C70C-8542-61635028645E}"/>
              </a:ext>
            </a:extLst>
          </p:cNvPr>
          <p:cNvSpPr>
            <a:spLocks noGrp="1"/>
          </p:cNvSpPr>
          <p:nvPr>
            <p:ph idx="1"/>
          </p:nvPr>
        </p:nvSpPr>
        <p:spPr>
          <a:xfrm>
            <a:off x="1275444" y="1809450"/>
            <a:ext cx="10131425" cy="3649133"/>
          </a:xfrm>
        </p:spPr>
        <p:txBody>
          <a:bodyPr>
            <a:normAutofit/>
          </a:bodyPr>
          <a:lstStyle/>
          <a:p>
            <a:pPr marL="0" indent="0">
              <a:buNone/>
            </a:pPr>
            <a:r>
              <a:rPr lang="it-IT" sz="2400" dirty="0"/>
              <a:t>The National Curriculum </a:t>
            </a:r>
            <a:r>
              <a:rPr lang="it-IT" sz="2400" dirty="0" err="1"/>
              <a:t>aims</a:t>
            </a:r>
            <a:r>
              <a:rPr lang="it-IT" sz="2400" dirty="0"/>
              <a:t> to </a:t>
            </a:r>
            <a:r>
              <a:rPr lang="it-IT" sz="2400" dirty="0" err="1"/>
              <a:t>develop</a:t>
            </a:r>
            <a:r>
              <a:rPr lang="it-IT" sz="2400" dirty="0"/>
              <a:t> -</a:t>
            </a:r>
          </a:p>
          <a:p>
            <a:pPr marL="457200" indent="-457200">
              <a:buFont typeface="+mj-lt"/>
              <a:buAutoNum type="arabicPeriod"/>
            </a:pPr>
            <a:r>
              <a:rPr lang="en-GB" sz="2400" dirty="0"/>
              <a:t>Good </a:t>
            </a:r>
            <a:r>
              <a:rPr lang="it-IT" sz="2400" dirty="0"/>
              <a:t>citizens </a:t>
            </a:r>
            <a:r>
              <a:rPr lang="en-GB" sz="2400" dirty="0"/>
              <a:t>of South Sudan</a:t>
            </a:r>
            <a:endParaRPr lang="it-IT" sz="2400" dirty="0"/>
          </a:p>
          <a:p>
            <a:pPr marL="457200" indent="-457200">
              <a:buFont typeface="+mj-lt"/>
              <a:buAutoNum type="arabicPeriod"/>
            </a:pPr>
            <a:r>
              <a:rPr lang="en-GB" sz="2400" dirty="0"/>
              <a:t>Successful life­long learners</a:t>
            </a:r>
            <a:endParaRPr lang="it-IT" sz="2400" dirty="0"/>
          </a:p>
          <a:p>
            <a:pPr marL="457200" indent="-457200">
              <a:buFont typeface="+mj-lt"/>
              <a:buAutoNum type="arabicPeriod"/>
            </a:pPr>
            <a:r>
              <a:rPr lang="it-IT" sz="2400" dirty="0"/>
              <a:t>Creative </a:t>
            </a:r>
            <a:r>
              <a:rPr lang="en-GB" sz="2400" dirty="0"/>
              <a:t>and </a:t>
            </a:r>
            <a:r>
              <a:rPr lang="it-IT" sz="2400" dirty="0" err="1"/>
              <a:t>productive</a:t>
            </a:r>
            <a:r>
              <a:rPr lang="en-GB" sz="2400" dirty="0"/>
              <a:t> individual</a:t>
            </a:r>
            <a:r>
              <a:rPr lang="it-IT" sz="2400" dirty="0"/>
              <a:t>s</a:t>
            </a:r>
          </a:p>
          <a:p>
            <a:pPr marL="457200" indent="-457200">
              <a:buFont typeface="+mj-lt"/>
              <a:buAutoNum type="arabicPeriod"/>
            </a:pPr>
            <a:r>
              <a:rPr lang="en-GB" sz="2400" dirty="0"/>
              <a:t>Environmentally responsible members of society</a:t>
            </a:r>
            <a:endParaRPr lang="en-SS" sz="2400" dirty="0"/>
          </a:p>
        </p:txBody>
      </p:sp>
    </p:spTree>
    <p:extLst>
      <p:ext uri="{BB962C8B-B14F-4D97-AF65-F5344CB8AC3E}">
        <p14:creationId xmlns:p14="http://schemas.microsoft.com/office/powerpoint/2010/main" val="3535452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F326D-75DB-4C3C-79E3-7FA210641606}"/>
              </a:ext>
            </a:extLst>
          </p:cNvPr>
          <p:cNvSpPr>
            <a:spLocks noGrp="1"/>
          </p:cNvSpPr>
          <p:nvPr>
            <p:ph type="title"/>
          </p:nvPr>
        </p:nvSpPr>
        <p:spPr/>
        <p:txBody>
          <a:bodyPr>
            <a:normAutofit fontScale="90000"/>
          </a:bodyPr>
          <a:lstStyle/>
          <a:p>
            <a:r>
              <a:rPr lang="it-IT" sz="4800" dirty="0"/>
              <a:t>NATIONAL GENERAL EDUCATION POLICY, 2017-2027</a:t>
            </a:r>
            <a:endParaRPr lang="en-SS" sz="4800" dirty="0"/>
          </a:p>
        </p:txBody>
      </p:sp>
      <p:sp>
        <p:nvSpPr>
          <p:cNvPr id="3" name="TextBox 2">
            <a:extLst>
              <a:ext uri="{FF2B5EF4-FFF2-40B4-BE49-F238E27FC236}">
                <a16:creationId xmlns:a16="http://schemas.microsoft.com/office/drawing/2014/main" id="{EACE0860-69CC-ED97-C367-F0E1276E4EA6}"/>
              </a:ext>
            </a:extLst>
          </p:cNvPr>
          <p:cNvSpPr txBox="1"/>
          <p:nvPr/>
        </p:nvSpPr>
        <p:spPr>
          <a:xfrm>
            <a:off x="1141411" y="4407504"/>
            <a:ext cx="9040890" cy="553998"/>
          </a:xfrm>
          <a:prstGeom prst="rect">
            <a:avLst/>
          </a:prstGeom>
          <a:noFill/>
        </p:spPr>
        <p:txBody>
          <a:bodyPr wrap="square" rtlCol="0">
            <a:spAutoFit/>
          </a:bodyPr>
          <a:lstStyle/>
          <a:p>
            <a:pPr algn="l"/>
            <a:r>
              <a:rPr lang="it-IT" sz="3000" dirty="0" err="1"/>
              <a:t>What</a:t>
            </a:r>
            <a:r>
              <a:rPr lang="it-IT" sz="3000" dirty="0"/>
              <a:t> </a:t>
            </a:r>
            <a:r>
              <a:rPr lang="it-IT" sz="3000" dirty="0" err="1"/>
              <a:t>reforms</a:t>
            </a:r>
            <a:r>
              <a:rPr lang="it-IT" sz="3000" dirty="0"/>
              <a:t> </a:t>
            </a:r>
            <a:r>
              <a:rPr lang="it-IT" sz="3000" dirty="0" err="1"/>
              <a:t>have</a:t>
            </a:r>
            <a:r>
              <a:rPr lang="it-IT" sz="3000" dirty="0"/>
              <a:t> </a:t>
            </a:r>
            <a:r>
              <a:rPr lang="it-IT" sz="3000" dirty="0" err="1"/>
              <a:t>been</a:t>
            </a:r>
            <a:r>
              <a:rPr lang="it-IT" sz="3000" dirty="0"/>
              <a:t> </a:t>
            </a:r>
            <a:r>
              <a:rPr lang="it-IT" sz="3000" dirty="0" err="1"/>
              <a:t>prioritised</a:t>
            </a:r>
            <a:r>
              <a:rPr lang="it-IT" sz="3000" dirty="0"/>
              <a:t> by the Policy?</a:t>
            </a:r>
            <a:endParaRPr lang="en-SS" sz="3000" dirty="0"/>
          </a:p>
        </p:txBody>
      </p:sp>
    </p:spTree>
    <p:extLst>
      <p:ext uri="{BB962C8B-B14F-4D97-AF65-F5344CB8AC3E}">
        <p14:creationId xmlns:p14="http://schemas.microsoft.com/office/powerpoint/2010/main" val="2353773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C659F-B7A1-0E2F-90A6-B077786387F0}"/>
              </a:ext>
            </a:extLst>
          </p:cNvPr>
          <p:cNvSpPr>
            <a:spLocks noGrp="1"/>
          </p:cNvSpPr>
          <p:nvPr>
            <p:ph type="title"/>
          </p:nvPr>
        </p:nvSpPr>
        <p:spPr>
          <a:xfrm>
            <a:off x="1141413" y="618518"/>
            <a:ext cx="9905998" cy="751745"/>
          </a:xfrm>
        </p:spPr>
        <p:txBody>
          <a:bodyPr/>
          <a:lstStyle/>
          <a:p>
            <a:r>
              <a:rPr lang="en-GB" sz="3600" i="1" dirty="0">
                <a:effectLst/>
                <a:latin typeface="Constantia" panose="02030602050306030303" pitchFamily="18" charset="0"/>
              </a:rPr>
              <a:t>In-service Teacher Training</a:t>
            </a:r>
            <a:endParaRPr lang="en-SS" dirty="0"/>
          </a:p>
        </p:txBody>
      </p:sp>
      <p:sp>
        <p:nvSpPr>
          <p:cNvPr id="3" name="Content Placeholder 2">
            <a:extLst>
              <a:ext uri="{FF2B5EF4-FFF2-40B4-BE49-F238E27FC236}">
                <a16:creationId xmlns:a16="http://schemas.microsoft.com/office/drawing/2014/main" id="{85D2FF1E-5573-6727-8FC9-A18CA309270B}"/>
              </a:ext>
            </a:extLst>
          </p:cNvPr>
          <p:cNvSpPr>
            <a:spLocks noGrp="1"/>
          </p:cNvSpPr>
          <p:nvPr>
            <p:ph idx="1"/>
          </p:nvPr>
        </p:nvSpPr>
        <p:spPr>
          <a:xfrm>
            <a:off x="838199" y="1370263"/>
            <a:ext cx="10758905" cy="4806700"/>
          </a:xfrm>
        </p:spPr>
        <p:txBody>
          <a:bodyPr>
            <a:noAutofit/>
          </a:bodyPr>
          <a:lstStyle/>
          <a:p>
            <a:pPr marL="0" indent="0">
              <a:buNone/>
            </a:pPr>
            <a:r>
              <a:rPr lang="en-GB" sz="2000" dirty="0">
                <a:effectLst/>
                <a:latin typeface="Constantia" panose="02030602050306030303" pitchFamily="18" charset="0"/>
                <a:ea typeface="Calibri" panose="020F0502020204030204" pitchFamily="34" charset="0"/>
                <a:cs typeface="Times New Roman" panose="02020603050405020304" pitchFamily="18" charset="0"/>
              </a:rPr>
              <a:t>The Ministry will implement the following policy reforms:</a:t>
            </a:r>
            <a:endParaRPr lang="en-SS" sz="2000" dirty="0">
              <a:effectLst/>
              <a:latin typeface="Constantia" panose="02030602050306030303" pitchFamily="18" charset="0"/>
              <a:ea typeface="Calibri" panose="020F0502020204030204" pitchFamily="34" charset="0"/>
              <a:cs typeface="Times New Roman" panose="02020603050405020304" pitchFamily="18" charset="0"/>
            </a:endParaRPr>
          </a:p>
          <a:p>
            <a:r>
              <a:rPr lang="en-GB" sz="2000" dirty="0">
                <a:effectLst/>
                <a:latin typeface="Constantia" panose="02030602050306030303" pitchFamily="18" charset="0"/>
                <a:ea typeface="Calibri" panose="020F0502020204030204" pitchFamily="34" charset="0"/>
                <a:cs typeface="Times New Roman" panose="02020603050405020304" pitchFamily="18" charset="0"/>
              </a:rPr>
              <a:t>In-Service Teacher Training shall be an entitlement of all serving teachers throughout the Republic of South Sudan.</a:t>
            </a:r>
            <a:endParaRPr lang="en-SS" sz="2000" dirty="0">
              <a:effectLst/>
              <a:latin typeface="Constantia" panose="02030602050306030303" pitchFamily="18" charset="0"/>
              <a:ea typeface="Calibri" panose="020F0502020204030204" pitchFamily="34" charset="0"/>
              <a:cs typeface="Times New Roman" panose="02020603050405020304" pitchFamily="18" charset="0"/>
            </a:endParaRPr>
          </a:p>
          <a:p>
            <a:r>
              <a:rPr lang="en-GB" sz="2000" dirty="0">
                <a:effectLst/>
                <a:latin typeface="Constantia" panose="02030602050306030303" pitchFamily="18" charset="0"/>
                <a:ea typeface="Calibri" panose="020F0502020204030204" pitchFamily="34" charset="0"/>
                <a:cs typeface="Times New Roman" panose="02020603050405020304" pitchFamily="18" charset="0"/>
              </a:rPr>
              <a:t>The National Ministry of General Education will develop a policy on professional development of teachers to cover both pre-service teacher training and in-service teacher training to be implemented by all the State Ministries of Education and other institutions throughout the country. </a:t>
            </a:r>
            <a:endParaRPr lang="en-SS" sz="2000" dirty="0">
              <a:effectLst/>
              <a:latin typeface="Constantia" panose="02030602050306030303" pitchFamily="18" charset="0"/>
              <a:ea typeface="Calibri" panose="020F0502020204030204" pitchFamily="34" charset="0"/>
              <a:cs typeface="Times New Roman" panose="02020603050405020304" pitchFamily="18" charset="0"/>
            </a:endParaRPr>
          </a:p>
          <a:p>
            <a:r>
              <a:rPr lang="en-GB" sz="2000" dirty="0">
                <a:effectLst/>
                <a:latin typeface="Constantia" panose="02030602050306030303" pitchFamily="18" charset="0"/>
                <a:ea typeface="Calibri" panose="020F0502020204030204" pitchFamily="34" charset="0"/>
                <a:cs typeface="Times New Roman" panose="02020603050405020304" pitchFamily="18" charset="0"/>
              </a:rPr>
              <a:t> The National Ministry will ensure that the policy on professional development of teachers is implemented consistently throughout the country.</a:t>
            </a:r>
            <a:endParaRPr lang="en-SS" sz="2000" dirty="0">
              <a:effectLst/>
              <a:latin typeface="Constantia" panose="02030602050306030303" pitchFamily="18" charset="0"/>
              <a:ea typeface="Calibri" panose="020F0502020204030204" pitchFamily="34" charset="0"/>
              <a:cs typeface="Times New Roman" panose="02020603050405020304" pitchFamily="18" charset="0"/>
            </a:endParaRPr>
          </a:p>
          <a:p>
            <a:r>
              <a:rPr lang="en-GB" sz="2000" dirty="0">
                <a:effectLst/>
                <a:latin typeface="Constantia" panose="02030602050306030303" pitchFamily="18" charset="0"/>
                <a:ea typeface="Calibri" panose="020F0502020204030204" pitchFamily="34" charset="0"/>
                <a:cs typeface="Times New Roman" panose="02020603050405020304" pitchFamily="18" charset="0"/>
              </a:rPr>
              <a:t> The Ministry will also ensure </a:t>
            </a:r>
            <a:r>
              <a:rPr lang="en-GB" sz="2000" i="1" dirty="0">
                <a:effectLst/>
                <a:latin typeface="Constantia" panose="02030602050306030303" pitchFamily="18" charset="0"/>
                <a:ea typeface="Calibri" panose="020F0502020204030204" pitchFamily="34" charset="0"/>
                <a:cs typeface="Times New Roman" panose="02020603050405020304" pitchFamily="18" charset="0"/>
              </a:rPr>
              <a:t>The National Professional Standards for Teachers, 2012</a:t>
            </a:r>
            <a:r>
              <a:rPr lang="en-GB" sz="2000" dirty="0">
                <a:effectLst/>
                <a:latin typeface="Constantia" panose="02030602050306030303" pitchFamily="18" charset="0"/>
                <a:ea typeface="Calibri" panose="020F0502020204030204" pitchFamily="34" charset="0"/>
                <a:cs typeface="Times New Roman" panose="02020603050405020304" pitchFamily="18" charset="0"/>
              </a:rPr>
              <a:t>, are used as the basis for all teacher training and development programmes in the Republic of South Sudan.</a:t>
            </a:r>
            <a:endParaRPr lang="en-SS" sz="2000" dirty="0">
              <a:effectLst/>
              <a:latin typeface="Constantia" panose="0203060205030603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53272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6FBBA-EF3F-BB1A-7126-84B161B030C4}"/>
              </a:ext>
            </a:extLst>
          </p:cNvPr>
          <p:cNvSpPr>
            <a:spLocks noGrp="1"/>
          </p:cNvSpPr>
          <p:nvPr>
            <p:ph type="title"/>
          </p:nvPr>
        </p:nvSpPr>
        <p:spPr>
          <a:xfrm>
            <a:off x="1141413" y="618518"/>
            <a:ext cx="9905998" cy="618061"/>
          </a:xfrm>
        </p:spPr>
        <p:txBody>
          <a:bodyPr>
            <a:normAutofit fontScale="90000"/>
          </a:bodyPr>
          <a:lstStyle/>
          <a:p>
            <a:r>
              <a:rPr lang="en-GB" sz="3600" b="1" i="1" dirty="0">
                <a:latin typeface="Constantia" panose="02030602050306030303" pitchFamily="18" charset="0"/>
              </a:rPr>
              <a:t>In-service Teacher Training</a:t>
            </a:r>
            <a:endParaRPr lang="en-SS" dirty="0"/>
          </a:p>
        </p:txBody>
      </p:sp>
      <p:sp>
        <p:nvSpPr>
          <p:cNvPr id="5" name="Content Placeholder 2">
            <a:extLst>
              <a:ext uri="{FF2B5EF4-FFF2-40B4-BE49-F238E27FC236}">
                <a16:creationId xmlns:a16="http://schemas.microsoft.com/office/drawing/2014/main" id="{32665B0B-8AA4-8E64-BD6B-B19916B5D5FD}"/>
              </a:ext>
            </a:extLst>
          </p:cNvPr>
          <p:cNvSpPr txBox="1">
            <a:spLocks noGrp="1"/>
          </p:cNvSpPr>
          <p:nvPr>
            <p:ph idx="1"/>
          </p:nvPr>
        </p:nvSpPr>
        <p:spPr>
          <a:xfrm>
            <a:off x="1141412" y="707413"/>
            <a:ext cx="10539246" cy="58240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it-IT" sz="2000" b="1" i="1" dirty="0">
              <a:latin typeface="Constantia" panose="02030602050306030303" pitchFamily="18" charset="0"/>
              <a:cs typeface="Times New Roman" panose="02020603050405020304" pitchFamily="18" charset="0"/>
            </a:endParaRPr>
          </a:p>
          <a:p>
            <a:pPr marL="0" indent="0">
              <a:buFont typeface="Arial" panose="020B0604020202020204" pitchFamily="34" charset="0"/>
              <a:buNone/>
            </a:pPr>
            <a:endParaRPr lang="it-IT" sz="2000" dirty="0">
              <a:latin typeface="Constantia" panose="02030602050306030303" pitchFamily="18" charset="0"/>
              <a:ea typeface="Calibri" panose="020F0502020204030204" pitchFamily="34" charset="0"/>
              <a:cs typeface="Times New Roman" panose="02020603050405020304" pitchFamily="18" charset="0"/>
            </a:endParaRPr>
          </a:p>
          <a:p>
            <a:pPr marL="0" indent="0">
              <a:buFont typeface="Arial" panose="020B0604020202020204" pitchFamily="34" charset="0"/>
              <a:buNone/>
            </a:pPr>
            <a:r>
              <a:rPr lang="en-GB" sz="2000" dirty="0">
                <a:latin typeface="Constantia" panose="02030602050306030303" pitchFamily="18" charset="0"/>
                <a:ea typeface="Calibri" panose="020F0502020204030204" pitchFamily="34" charset="0"/>
                <a:cs typeface="Times New Roman" panose="02020603050405020304" pitchFamily="18" charset="0"/>
              </a:rPr>
              <a:t>The Ministry will implement the following policy reforms:</a:t>
            </a:r>
            <a:endParaRPr lang="en-SS" sz="2000" dirty="0">
              <a:latin typeface="Constantia" panose="02030602050306030303" pitchFamily="18" charset="0"/>
              <a:ea typeface="Calibri" panose="020F0502020204030204" pitchFamily="34" charset="0"/>
              <a:cs typeface="Times New Roman" panose="02020603050405020304" pitchFamily="18" charset="0"/>
            </a:endParaRPr>
          </a:p>
          <a:p>
            <a:r>
              <a:rPr lang="en-GB" sz="2000" dirty="0">
                <a:latin typeface="Constantia" panose="02030602050306030303" pitchFamily="18" charset="0"/>
                <a:ea typeface="Calibri" panose="020F0502020204030204" pitchFamily="34" charset="0"/>
                <a:cs typeface="Times New Roman" panose="02020603050405020304" pitchFamily="18" charset="0"/>
              </a:rPr>
              <a:t> The Ministry will develop teacher training and development programmes based on the national professional standards for teachers and ensure such programmes are implemented throughout the country. The Ministry will also provided appropriate learning resources including digital learning resources to ensure that teacher have easy and flexible access to rich learning resources at their leisure.</a:t>
            </a:r>
            <a:endParaRPr lang="en-SS" sz="2000" dirty="0">
              <a:latin typeface="Constantia" panose="02030602050306030303" pitchFamily="18" charset="0"/>
              <a:ea typeface="Calibri" panose="020F0502020204030204" pitchFamily="34" charset="0"/>
              <a:cs typeface="Times New Roman" panose="02020603050405020304" pitchFamily="18" charset="0"/>
            </a:endParaRPr>
          </a:p>
          <a:p>
            <a:r>
              <a:rPr lang="en-GB" sz="2000" dirty="0">
                <a:latin typeface="Constantia" panose="02030602050306030303" pitchFamily="18" charset="0"/>
                <a:ea typeface="Calibri" panose="020F0502020204030204" pitchFamily="34" charset="0"/>
                <a:cs typeface="Times New Roman" panose="02020603050405020304" pitchFamily="18" charset="0"/>
              </a:rPr>
              <a:t> Develop highly professional, competent, committed, efficient and motivated teaching cadres or workforce.</a:t>
            </a:r>
            <a:endParaRPr lang="en-SS" sz="2000" dirty="0">
              <a:latin typeface="Constantia" panose="02030602050306030303" pitchFamily="18" charset="0"/>
              <a:ea typeface="Calibri" panose="020F0502020204030204" pitchFamily="34" charset="0"/>
              <a:cs typeface="Times New Roman" panose="02020603050405020304" pitchFamily="18" charset="0"/>
            </a:endParaRPr>
          </a:p>
          <a:p>
            <a:r>
              <a:rPr lang="en-GB" sz="2000" dirty="0">
                <a:latin typeface="Constantia" panose="02030602050306030303" pitchFamily="18" charset="0"/>
                <a:ea typeface="Calibri" panose="020F0502020204030204" pitchFamily="34" charset="0"/>
                <a:cs typeface="Times New Roman" panose="02020603050405020304" pitchFamily="18" charset="0"/>
              </a:rPr>
              <a:t> Establish and maintain a Teacher Management Information System (TMIS) and credible payroll system.</a:t>
            </a:r>
            <a:endParaRPr lang="en-SS" sz="2000" dirty="0">
              <a:latin typeface="Constantia" panose="02030602050306030303" pitchFamily="18" charset="0"/>
              <a:ea typeface="Calibri" panose="020F0502020204030204" pitchFamily="34" charset="0"/>
              <a:cs typeface="Times New Roman" panose="02020603050405020304" pitchFamily="18" charset="0"/>
            </a:endParaRPr>
          </a:p>
          <a:p>
            <a:r>
              <a:rPr lang="it-IT" sz="2000" dirty="0" err="1">
                <a:latin typeface="Constantia" panose="02030602050306030303" pitchFamily="18" charset="0"/>
                <a:ea typeface="Calibri" panose="020F0502020204030204" pitchFamily="34" charset="0"/>
                <a:cs typeface="Times New Roman" panose="02020603050405020304" pitchFamily="18" charset="0"/>
              </a:rPr>
              <a:t>Develop</a:t>
            </a:r>
            <a:r>
              <a:rPr lang="en-GB" sz="2000" dirty="0">
                <a:latin typeface="Constantia" panose="02030602050306030303" pitchFamily="18" charset="0"/>
                <a:ea typeface="Calibri" panose="020F0502020204030204" pitchFamily="34" charset="0"/>
                <a:cs typeface="Times New Roman" panose="02020603050405020304" pitchFamily="18" charset="0"/>
              </a:rPr>
              <a:t> the In-service teacher training programme:</a:t>
            </a:r>
            <a:endParaRPr lang="en-SS" sz="2000" dirty="0">
              <a:latin typeface="Constantia" panose="02030602050306030303" pitchFamily="18" charset="0"/>
              <a:ea typeface="Calibri" panose="020F0502020204030204" pitchFamily="34" charset="0"/>
              <a:cs typeface="Times New Roman" panose="02020603050405020304" pitchFamily="18" charset="0"/>
            </a:endParaRPr>
          </a:p>
          <a:p>
            <a:r>
              <a:rPr lang="en-US" sz="1600" dirty="0">
                <a:latin typeface="Constantia" panose="02030602050306030303" pitchFamily="18" charset="0"/>
                <a:ea typeface="Calibri" panose="020F0502020204030204" pitchFamily="34" charset="0"/>
                <a:cs typeface="Times New Roman" panose="02020603050405020304" pitchFamily="18" charset="0"/>
              </a:rPr>
              <a:t>2-year for secondary school leavers and the mode of training will be distance learning, e-learning, school-based mentoring and coaching and face to face lectures delivered at the CECs for teachers in the school;</a:t>
            </a:r>
            <a:endParaRPr lang="en-SS" sz="1600" dirty="0">
              <a:latin typeface="Constantia" panose="02030602050306030303" pitchFamily="18" charset="0"/>
              <a:ea typeface="Calibri" panose="020F0502020204030204" pitchFamily="34" charset="0"/>
              <a:cs typeface="Times New Roman" panose="02020603050405020304" pitchFamily="18" charset="0"/>
            </a:endParaRPr>
          </a:p>
          <a:p>
            <a:r>
              <a:rPr lang="en-US" sz="1600" dirty="0">
                <a:latin typeface="Constantia" panose="02030602050306030303" pitchFamily="18" charset="0"/>
                <a:ea typeface="Calibri" panose="020F0502020204030204" pitchFamily="34" charset="0"/>
                <a:cs typeface="Times New Roman" panose="02020603050405020304" pitchFamily="18" charset="0"/>
              </a:rPr>
              <a:t> Short school-based, in-service teacher training programmes; and</a:t>
            </a:r>
            <a:endParaRPr lang="en-SS" sz="1600" dirty="0">
              <a:latin typeface="Constantia" panose="02030602050306030303" pitchFamily="18" charset="0"/>
              <a:ea typeface="Calibri" panose="020F0502020204030204" pitchFamily="34" charset="0"/>
              <a:cs typeface="Times New Roman" panose="02020603050405020304" pitchFamily="18" charset="0"/>
            </a:endParaRPr>
          </a:p>
          <a:p>
            <a:r>
              <a:rPr lang="en-US" sz="1600" dirty="0">
                <a:latin typeface="Constantia" panose="02030602050306030303" pitchFamily="18" charset="0"/>
                <a:ea typeface="Calibri" panose="020F0502020204030204" pitchFamily="34" charset="0"/>
                <a:cs typeface="Times New Roman" panose="02020603050405020304" pitchFamily="18" charset="0"/>
              </a:rPr>
              <a:t> Continuous professional development for all teachers.</a:t>
            </a:r>
            <a:endParaRPr lang="en-SS" sz="1600" dirty="0">
              <a:latin typeface="Constantia" panose="0203060205030603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26522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B9F8F-DFEF-4F1E-C96A-D537B20936FE}"/>
              </a:ext>
            </a:extLst>
          </p:cNvPr>
          <p:cNvSpPr>
            <a:spLocks noGrp="1"/>
          </p:cNvSpPr>
          <p:nvPr>
            <p:ph type="title"/>
          </p:nvPr>
        </p:nvSpPr>
        <p:spPr>
          <a:xfrm>
            <a:off x="685801" y="337458"/>
            <a:ext cx="10131425" cy="675519"/>
          </a:xfrm>
        </p:spPr>
        <p:txBody>
          <a:bodyPr/>
          <a:lstStyle/>
          <a:p>
            <a:r>
              <a:rPr lang="en-GB" sz="3600" b="1" i="1" dirty="0">
                <a:latin typeface="Constantia" panose="02030602050306030303" pitchFamily="18" charset="0"/>
              </a:rPr>
              <a:t>In-service Teacher Training</a:t>
            </a:r>
            <a:endParaRPr lang="en-SS" dirty="0"/>
          </a:p>
        </p:txBody>
      </p:sp>
      <p:sp>
        <p:nvSpPr>
          <p:cNvPr id="3" name="Content Placeholder 2">
            <a:extLst>
              <a:ext uri="{FF2B5EF4-FFF2-40B4-BE49-F238E27FC236}">
                <a16:creationId xmlns:a16="http://schemas.microsoft.com/office/drawing/2014/main" id="{421A5837-6508-62E8-6102-9710C166910C}"/>
              </a:ext>
            </a:extLst>
          </p:cNvPr>
          <p:cNvSpPr>
            <a:spLocks noGrp="1"/>
          </p:cNvSpPr>
          <p:nvPr>
            <p:ph idx="1"/>
          </p:nvPr>
        </p:nvSpPr>
        <p:spPr>
          <a:xfrm>
            <a:off x="685801" y="1012978"/>
            <a:ext cx="10683723" cy="4581676"/>
          </a:xfrm>
        </p:spPr>
        <p:txBody>
          <a:bodyPr>
            <a:noAutofit/>
          </a:bodyPr>
          <a:lstStyle/>
          <a:p>
            <a:pPr algn="just"/>
            <a:r>
              <a:rPr lang="en-US" sz="2000" dirty="0">
                <a:latin typeface="Constantia" panose="02030602050306030303" pitchFamily="18" charset="0"/>
                <a:ea typeface="Calibri" panose="020F0502020204030204" pitchFamily="34" charset="0"/>
                <a:cs typeface="Times New Roman" panose="02020603050405020304" pitchFamily="18" charset="0"/>
              </a:rPr>
              <a:t>Develop policy on teachers’ accreditation and certification system to link the institutions to national public universities, in the interim, and establish an independent system operated by the National Examinations Council in the long run.</a:t>
            </a:r>
            <a:endParaRPr lang="en-SS" sz="2000" dirty="0">
              <a:latin typeface="Constantia" panose="02030602050306030303" pitchFamily="18" charset="0"/>
              <a:ea typeface="Calibri" panose="020F0502020204030204" pitchFamily="34" charset="0"/>
              <a:cs typeface="Times New Roman" panose="02020603050405020304" pitchFamily="18" charset="0"/>
            </a:endParaRPr>
          </a:p>
          <a:p>
            <a:pPr algn="just"/>
            <a:r>
              <a:rPr lang="en-US" sz="2000" dirty="0" err="1">
                <a:latin typeface="Constantia" panose="02030602050306030303" pitchFamily="18" charset="0"/>
                <a:ea typeface="Calibri" panose="020F0502020204030204" pitchFamily="34" charset="0"/>
                <a:cs typeface="Times New Roman" panose="02020603050405020304" pitchFamily="18" charset="0"/>
              </a:rPr>
              <a:t>Harmonise</a:t>
            </a:r>
            <a:r>
              <a:rPr lang="en-US" sz="2000" dirty="0">
                <a:latin typeface="Constantia" panose="02030602050306030303" pitchFamily="18" charset="0"/>
                <a:ea typeface="Calibri" panose="020F0502020204030204" pitchFamily="34" charset="0"/>
                <a:cs typeface="Times New Roman" panose="02020603050405020304" pitchFamily="18" charset="0"/>
              </a:rPr>
              <a:t> the teaching practice period for all teacher training institutions of the same level.</a:t>
            </a:r>
            <a:endParaRPr lang="en-SS" sz="2000" dirty="0">
              <a:latin typeface="Constantia" panose="02030602050306030303" pitchFamily="18" charset="0"/>
              <a:ea typeface="Calibri" panose="020F0502020204030204" pitchFamily="34" charset="0"/>
              <a:cs typeface="Times New Roman" panose="02020603050405020304" pitchFamily="18" charset="0"/>
            </a:endParaRPr>
          </a:p>
          <a:p>
            <a:pPr algn="just"/>
            <a:r>
              <a:rPr lang="en-US" sz="2000" dirty="0">
                <a:latin typeface="Constantia" panose="02030602050306030303" pitchFamily="18" charset="0"/>
                <a:ea typeface="Calibri" panose="020F0502020204030204" pitchFamily="34" charset="0"/>
                <a:cs typeface="Times New Roman" panose="02020603050405020304" pitchFamily="18" charset="0"/>
              </a:rPr>
              <a:t> Make ICT a priority area for Continuous Professional Development (CPD) for all teachers.</a:t>
            </a:r>
            <a:endParaRPr lang="en-SS" sz="2000" dirty="0">
              <a:latin typeface="Constantia" panose="02030602050306030303" pitchFamily="18" charset="0"/>
              <a:ea typeface="Calibri" panose="020F0502020204030204" pitchFamily="34" charset="0"/>
              <a:cs typeface="Times New Roman" panose="02020603050405020304" pitchFamily="18" charset="0"/>
            </a:endParaRPr>
          </a:p>
          <a:p>
            <a:pPr algn="just"/>
            <a:r>
              <a:rPr lang="en-US" sz="2000" dirty="0">
                <a:latin typeface="Constantia" panose="02030602050306030303" pitchFamily="18" charset="0"/>
                <a:ea typeface="Calibri" panose="020F0502020204030204" pitchFamily="34" charset="0"/>
                <a:cs typeface="Times New Roman" panose="02020603050405020304" pitchFamily="18" charset="0"/>
              </a:rPr>
              <a:t> Establish a 3-year diploma </a:t>
            </a:r>
            <a:r>
              <a:rPr lang="en-US" sz="2000" dirty="0" err="1">
                <a:latin typeface="Constantia" panose="02030602050306030303" pitchFamily="18" charset="0"/>
                <a:ea typeface="Calibri" panose="020F0502020204030204" pitchFamily="34" charset="0"/>
                <a:cs typeface="Times New Roman" panose="02020603050405020304" pitchFamily="18" charset="0"/>
              </a:rPr>
              <a:t>programme</a:t>
            </a:r>
            <a:r>
              <a:rPr lang="en-US" sz="2000" dirty="0">
                <a:latin typeface="Constantia" panose="02030602050306030303" pitchFamily="18" charset="0"/>
                <a:ea typeface="Calibri" panose="020F0502020204030204" pitchFamily="34" charset="0"/>
                <a:cs typeface="Times New Roman" panose="02020603050405020304" pitchFamily="18" charset="0"/>
              </a:rPr>
              <a:t> for secondary school teachers in NTTIs. </a:t>
            </a:r>
            <a:endParaRPr lang="en-SS" sz="2000" dirty="0">
              <a:latin typeface="Constantia" panose="02030602050306030303" pitchFamily="18" charset="0"/>
              <a:ea typeface="Calibri" panose="020F0502020204030204" pitchFamily="34" charset="0"/>
              <a:cs typeface="Times New Roman" panose="02020603050405020304" pitchFamily="18" charset="0"/>
            </a:endParaRPr>
          </a:p>
          <a:p>
            <a:pPr algn="just"/>
            <a:r>
              <a:rPr lang="en-US" sz="2000" dirty="0">
                <a:latin typeface="Constantia" panose="02030602050306030303" pitchFamily="18" charset="0"/>
                <a:ea typeface="Calibri" panose="020F0502020204030204" pitchFamily="34" charset="0"/>
                <a:cs typeface="Times New Roman" panose="02020603050405020304" pitchFamily="18" charset="0"/>
              </a:rPr>
              <a:t> Expand access to include education training through </a:t>
            </a:r>
            <a:r>
              <a:rPr lang="en-US" sz="2000" dirty="0" err="1">
                <a:latin typeface="Constantia" panose="02030602050306030303" pitchFamily="18" charset="0"/>
                <a:ea typeface="Calibri" panose="020F0502020204030204" pitchFamily="34" charset="0"/>
                <a:cs typeface="Times New Roman" panose="02020603050405020304" pitchFamily="18" charset="0"/>
              </a:rPr>
              <a:t>decentralised</a:t>
            </a:r>
            <a:r>
              <a:rPr lang="en-US" sz="2000" dirty="0">
                <a:latin typeface="Constantia" panose="02030602050306030303" pitchFamily="18" charset="0"/>
                <a:ea typeface="Calibri" panose="020F0502020204030204" pitchFamily="34" charset="0"/>
                <a:cs typeface="Times New Roman" panose="02020603050405020304" pitchFamily="18" charset="0"/>
              </a:rPr>
              <a:t> training </a:t>
            </a:r>
            <a:r>
              <a:rPr lang="en-US" sz="2000" dirty="0" err="1">
                <a:latin typeface="Constantia" panose="02030602050306030303" pitchFamily="18" charset="0"/>
                <a:ea typeface="Calibri" panose="020F0502020204030204" pitchFamily="34" charset="0"/>
                <a:cs typeface="Times New Roman" panose="02020603050405020304" pitchFamily="18" charset="0"/>
              </a:rPr>
              <a:t>centres</a:t>
            </a:r>
            <a:r>
              <a:rPr lang="en-US" sz="2000" dirty="0">
                <a:latin typeface="Constantia" panose="02030602050306030303" pitchFamily="18" charset="0"/>
                <a:ea typeface="Calibri" panose="020F0502020204030204" pitchFamily="34" charset="0"/>
                <a:cs typeface="Times New Roman" panose="02020603050405020304" pitchFamily="18" charset="0"/>
              </a:rPr>
              <a:t> at CECs. </a:t>
            </a:r>
            <a:endParaRPr lang="en-SS" sz="2000" dirty="0">
              <a:latin typeface="Constantia" panose="02030602050306030303" pitchFamily="18" charset="0"/>
              <a:ea typeface="Calibri" panose="020F0502020204030204" pitchFamily="34" charset="0"/>
              <a:cs typeface="Times New Roman" panose="02020603050405020304" pitchFamily="18" charset="0"/>
            </a:endParaRPr>
          </a:p>
          <a:p>
            <a:pPr algn="just"/>
            <a:r>
              <a:rPr lang="en-US" sz="2000" dirty="0">
                <a:latin typeface="Constantia" panose="02030602050306030303" pitchFamily="18" charset="0"/>
                <a:ea typeface="Calibri" panose="020F0502020204030204" pitchFamily="34" charset="0"/>
                <a:cs typeface="Times New Roman" panose="02020603050405020304" pitchFamily="18" charset="0"/>
              </a:rPr>
              <a:t> Concepts and best practices of inclusive education and other cross-cutting issues will be an integral component of the teacher training </a:t>
            </a:r>
            <a:r>
              <a:rPr lang="en-US" sz="2000" dirty="0" err="1">
                <a:latin typeface="Constantia" panose="02030602050306030303" pitchFamily="18" charset="0"/>
                <a:ea typeface="Calibri" panose="020F0502020204030204" pitchFamily="34" charset="0"/>
                <a:cs typeface="Times New Roman" panose="02020603050405020304" pitchFamily="18" charset="0"/>
              </a:rPr>
              <a:t>programmes</a:t>
            </a:r>
            <a:r>
              <a:rPr lang="en-US" sz="2000" dirty="0">
                <a:latin typeface="Constantia" panose="02030602050306030303" pitchFamily="18" charset="0"/>
                <a:ea typeface="Calibri" panose="020F0502020204030204" pitchFamily="34" charset="0"/>
                <a:cs typeface="Times New Roman" panose="02020603050405020304" pitchFamily="18" charset="0"/>
              </a:rPr>
              <a:t>.</a:t>
            </a:r>
            <a:endParaRPr lang="en-SS" sz="2000" dirty="0">
              <a:latin typeface="Constantia" panose="02030602050306030303" pitchFamily="18" charset="0"/>
              <a:ea typeface="Calibri" panose="020F0502020204030204" pitchFamily="34" charset="0"/>
              <a:cs typeface="Times New Roman" panose="02020603050405020304" pitchFamily="18" charset="0"/>
            </a:endParaRPr>
          </a:p>
          <a:p>
            <a:pPr algn="just"/>
            <a:r>
              <a:rPr lang="en-GB" sz="2000" dirty="0">
                <a:latin typeface="Constantia" panose="02030602050306030303" pitchFamily="18" charset="0"/>
                <a:ea typeface="Calibri" panose="020F0502020204030204" pitchFamily="34" charset="0"/>
                <a:cs typeface="Times New Roman" panose="02020603050405020304" pitchFamily="18" charset="0"/>
              </a:rPr>
              <a:t> These reforms will ensure all teachers access in-service teacher training and Continuous Professional Development (CDP) opportunities to increase teacher capacity; to enhance teacher professionalism; and to improve performance of teachers. They will impact positively on the quality of teaching and learning in all schools throughout the Republic of South Sudan.</a:t>
            </a:r>
            <a:endParaRPr lang="en-SS" sz="2000" dirty="0">
              <a:latin typeface="Constantia" panose="02030602050306030303" pitchFamily="18" charset="0"/>
              <a:ea typeface="Calibri" panose="020F0502020204030204" pitchFamily="34" charset="0"/>
              <a:cs typeface="Times New Roman" panose="02020603050405020304" pitchFamily="18" charset="0"/>
            </a:endParaRPr>
          </a:p>
          <a:p>
            <a:pPr algn="just"/>
            <a:endParaRPr lang="en-SS" sz="2000" dirty="0"/>
          </a:p>
        </p:txBody>
      </p:sp>
    </p:spTree>
    <p:extLst>
      <p:ext uri="{BB962C8B-B14F-4D97-AF65-F5344CB8AC3E}">
        <p14:creationId xmlns:p14="http://schemas.microsoft.com/office/powerpoint/2010/main" val="1200109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6FBBA-EF3F-BB1A-7126-84B161B030C4}"/>
              </a:ext>
            </a:extLst>
          </p:cNvPr>
          <p:cNvSpPr>
            <a:spLocks noGrp="1"/>
          </p:cNvSpPr>
          <p:nvPr>
            <p:ph type="title"/>
          </p:nvPr>
        </p:nvSpPr>
        <p:spPr>
          <a:xfrm>
            <a:off x="1141413" y="618518"/>
            <a:ext cx="9905998" cy="618061"/>
          </a:xfrm>
        </p:spPr>
        <p:txBody>
          <a:bodyPr>
            <a:normAutofit fontScale="90000"/>
          </a:bodyPr>
          <a:lstStyle/>
          <a:p>
            <a:r>
              <a:rPr lang="en-GB" sz="3600" b="1" i="1" dirty="0">
                <a:latin typeface="Constantia" panose="02030602050306030303" pitchFamily="18" charset="0"/>
              </a:rPr>
              <a:t>In-service Teacher Training</a:t>
            </a:r>
            <a:endParaRPr lang="en-SS" dirty="0"/>
          </a:p>
        </p:txBody>
      </p:sp>
      <p:sp>
        <p:nvSpPr>
          <p:cNvPr id="5" name="Content Placeholder 2">
            <a:extLst>
              <a:ext uri="{FF2B5EF4-FFF2-40B4-BE49-F238E27FC236}">
                <a16:creationId xmlns:a16="http://schemas.microsoft.com/office/drawing/2014/main" id="{32665B0B-8AA4-8E64-BD6B-B19916B5D5FD}"/>
              </a:ext>
            </a:extLst>
          </p:cNvPr>
          <p:cNvSpPr txBox="1">
            <a:spLocks noGrp="1"/>
          </p:cNvSpPr>
          <p:nvPr>
            <p:ph idx="1"/>
          </p:nvPr>
        </p:nvSpPr>
        <p:spPr>
          <a:xfrm>
            <a:off x="1141412" y="1508721"/>
            <a:ext cx="10539246" cy="43781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400" dirty="0">
                <a:latin typeface="Constantia" panose="02030602050306030303" pitchFamily="18" charset="0"/>
                <a:ea typeface="Calibri" panose="020F0502020204030204" pitchFamily="34" charset="0"/>
                <a:cs typeface="Times New Roman" panose="02020603050405020304" pitchFamily="18" charset="0"/>
              </a:rPr>
              <a:t>The Ministry will implement the following policy reforms:</a:t>
            </a:r>
            <a:endParaRPr lang="en-SS" sz="2400" dirty="0">
              <a:latin typeface="Constantia" panose="02030602050306030303" pitchFamily="18" charset="0"/>
              <a:ea typeface="Calibri" panose="020F0502020204030204" pitchFamily="34" charset="0"/>
              <a:cs typeface="Times New Roman" panose="02020603050405020304" pitchFamily="18" charset="0"/>
            </a:endParaRPr>
          </a:p>
          <a:p>
            <a:r>
              <a:rPr lang="en-GB" sz="2400" dirty="0">
                <a:latin typeface="Constantia" panose="02030602050306030303" pitchFamily="18" charset="0"/>
                <a:ea typeface="Calibri" panose="020F0502020204030204" pitchFamily="34" charset="0"/>
                <a:cs typeface="Times New Roman" panose="02020603050405020304" pitchFamily="18" charset="0"/>
              </a:rPr>
              <a:t> The Ministry will develop teacher training and development programmes based on the national professional standards for teachers and ensure such programmes are implemented throughout the country. The Ministry will also provided appropriate learning resources including digital learning resources to ensure that teacher have easy and flexible access to rich learning resources at their leisure.</a:t>
            </a:r>
            <a:endParaRPr lang="en-SS" sz="2400" dirty="0">
              <a:latin typeface="Constantia" panose="02030602050306030303" pitchFamily="18" charset="0"/>
              <a:ea typeface="Calibri" panose="020F0502020204030204" pitchFamily="34" charset="0"/>
              <a:cs typeface="Times New Roman" panose="02020603050405020304" pitchFamily="18" charset="0"/>
            </a:endParaRPr>
          </a:p>
          <a:p>
            <a:r>
              <a:rPr lang="en-GB" sz="2400" dirty="0">
                <a:latin typeface="Constantia" panose="02030602050306030303" pitchFamily="18" charset="0"/>
                <a:ea typeface="Calibri" panose="020F0502020204030204" pitchFamily="34" charset="0"/>
                <a:cs typeface="Times New Roman" panose="02020603050405020304" pitchFamily="18" charset="0"/>
              </a:rPr>
              <a:t> Develop highly professional, competent, committed, efficient and motivated teaching cadres or workforce.</a:t>
            </a:r>
            <a:endParaRPr lang="en-SS" sz="2400" dirty="0">
              <a:latin typeface="Constantia" panose="02030602050306030303" pitchFamily="18" charset="0"/>
              <a:ea typeface="Calibri" panose="020F0502020204030204" pitchFamily="34" charset="0"/>
              <a:cs typeface="Times New Roman" panose="02020603050405020304" pitchFamily="18" charset="0"/>
            </a:endParaRPr>
          </a:p>
          <a:p>
            <a:r>
              <a:rPr lang="en-GB" sz="2400" dirty="0">
                <a:latin typeface="Constantia" panose="02030602050306030303" pitchFamily="18" charset="0"/>
                <a:ea typeface="Calibri" panose="020F0502020204030204" pitchFamily="34" charset="0"/>
                <a:cs typeface="Times New Roman" panose="02020603050405020304" pitchFamily="18" charset="0"/>
              </a:rPr>
              <a:t> Establish and maintain a Teacher Management Information System (TMIS) and credible payroll system.</a:t>
            </a:r>
            <a:endParaRPr lang="en-SS" sz="2400" dirty="0">
              <a:latin typeface="Constantia" panose="0203060205030603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86807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BC4DA-A995-4663-EE37-FC949B015483}"/>
              </a:ext>
            </a:extLst>
          </p:cNvPr>
          <p:cNvSpPr>
            <a:spLocks noGrp="1"/>
          </p:cNvSpPr>
          <p:nvPr>
            <p:ph type="title"/>
          </p:nvPr>
        </p:nvSpPr>
        <p:spPr>
          <a:xfrm>
            <a:off x="685801" y="261864"/>
            <a:ext cx="10131425" cy="599924"/>
          </a:xfrm>
        </p:spPr>
        <p:txBody>
          <a:bodyPr>
            <a:normAutofit fontScale="90000"/>
          </a:bodyPr>
          <a:lstStyle/>
          <a:p>
            <a:r>
              <a:rPr lang="en-GB" sz="4000" b="1" i="1" dirty="0">
                <a:latin typeface="Constantia" panose="02030602050306030303" pitchFamily="18" charset="0"/>
              </a:rPr>
              <a:t>Pre-service Teacher Training</a:t>
            </a:r>
            <a:endParaRPr lang="en-SS" dirty="0"/>
          </a:p>
        </p:txBody>
      </p:sp>
      <p:sp>
        <p:nvSpPr>
          <p:cNvPr id="3" name="Content Placeholder 2">
            <a:extLst>
              <a:ext uri="{FF2B5EF4-FFF2-40B4-BE49-F238E27FC236}">
                <a16:creationId xmlns:a16="http://schemas.microsoft.com/office/drawing/2014/main" id="{575FA255-2EE7-EF76-60C4-E36448763FD7}"/>
              </a:ext>
            </a:extLst>
          </p:cNvPr>
          <p:cNvSpPr>
            <a:spLocks noGrp="1"/>
          </p:cNvSpPr>
          <p:nvPr>
            <p:ph idx="1"/>
          </p:nvPr>
        </p:nvSpPr>
        <p:spPr>
          <a:xfrm>
            <a:off x="685801" y="977904"/>
            <a:ext cx="10698842" cy="5880096"/>
          </a:xfrm>
        </p:spPr>
        <p:txBody>
          <a:bodyPr>
            <a:noAutofit/>
          </a:bodyPr>
          <a:lstStyle/>
          <a:p>
            <a:pPr algn="just"/>
            <a:r>
              <a:rPr lang="en-GB" sz="1800" dirty="0">
                <a:latin typeface="Constantia" panose="02030602050306030303" pitchFamily="18" charset="0"/>
                <a:ea typeface="Calibri" panose="020F0502020204030204" pitchFamily="34" charset="0"/>
                <a:cs typeface="Times New Roman" panose="02020603050405020304" pitchFamily="18" charset="0"/>
              </a:rPr>
              <a:t>The government will implement the following policy reforms:</a:t>
            </a:r>
            <a:endParaRPr lang="en-SS" sz="1800" dirty="0">
              <a:latin typeface="Constantia" panose="02030602050306030303" pitchFamily="18" charset="0"/>
              <a:ea typeface="Calibri" panose="020F0502020204030204" pitchFamily="34" charset="0"/>
              <a:cs typeface="Times New Roman" panose="02020603050405020304" pitchFamily="18" charset="0"/>
            </a:endParaRPr>
          </a:p>
          <a:p>
            <a:pPr algn="just"/>
            <a:r>
              <a:rPr lang="en-GB" sz="1800" dirty="0">
                <a:latin typeface="Constantia" panose="02030602050306030303" pitchFamily="18" charset="0"/>
                <a:ea typeface="Calibri" panose="020F0502020204030204" pitchFamily="34" charset="0"/>
                <a:cs typeface="Times New Roman" panose="02020603050405020304" pitchFamily="18" charset="0"/>
              </a:rPr>
              <a:t>The Ministry will issue regulations to govern the operation of teachers’ training institutions and assure the quality of teachers’ training programmes though out the Republic of South Sudan.</a:t>
            </a:r>
            <a:endParaRPr lang="en-SS" sz="1800" dirty="0">
              <a:latin typeface="Constantia" panose="02030602050306030303" pitchFamily="18" charset="0"/>
              <a:ea typeface="Calibri" panose="020F0502020204030204" pitchFamily="34" charset="0"/>
              <a:cs typeface="Times New Roman" panose="02020603050405020304" pitchFamily="18" charset="0"/>
            </a:endParaRPr>
          </a:p>
          <a:p>
            <a:pPr algn="just"/>
            <a:r>
              <a:rPr lang="en-GB" sz="1800" dirty="0">
                <a:latin typeface="Constantia" panose="02030602050306030303" pitchFamily="18" charset="0"/>
                <a:ea typeface="Calibri" panose="020F0502020204030204" pitchFamily="34" charset="0"/>
                <a:cs typeface="Times New Roman" panose="02020603050405020304" pitchFamily="18" charset="0"/>
              </a:rPr>
              <a:t>The Ministry will develop and implement a national inspection framework for inspection of all institutions providing teacher training in the Republic of South Sudan.</a:t>
            </a:r>
            <a:endParaRPr lang="en-SS" sz="1800" dirty="0">
              <a:latin typeface="Constantia" panose="02030602050306030303" pitchFamily="18" charset="0"/>
              <a:ea typeface="Calibri" panose="020F0502020204030204" pitchFamily="34" charset="0"/>
              <a:cs typeface="Times New Roman" panose="02020603050405020304" pitchFamily="18" charset="0"/>
            </a:endParaRPr>
          </a:p>
          <a:p>
            <a:pPr algn="just"/>
            <a:r>
              <a:rPr lang="en-GB" sz="1800" dirty="0">
                <a:latin typeface="Constantia" panose="02030602050306030303" pitchFamily="18" charset="0"/>
                <a:ea typeface="Calibri" panose="020F0502020204030204" pitchFamily="34" charset="0"/>
                <a:cs typeface="Times New Roman" panose="02020603050405020304" pitchFamily="18" charset="0"/>
              </a:rPr>
              <a:t>The Ministry will provide resources and manage all the current government-owned National Teacher Training Institutes, and may establish additional ones to meet the demand for pre-service teacher training in the country.</a:t>
            </a:r>
            <a:endParaRPr lang="en-SS" sz="1800" dirty="0">
              <a:latin typeface="Constantia" panose="02030602050306030303" pitchFamily="18" charset="0"/>
              <a:ea typeface="Calibri" panose="020F0502020204030204" pitchFamily="34" charset="0"/>
              <a:cs typeface="Times New Roman" panose="02020603050405020304" pitchFamily="18" charset="0"/>
            </a:endParaRPr>
          </a:p>
          <a:p>
            <a:pPr algn="just"/>
            <a:r>
              <a:rPr lang="en-GB" sz="1800" dirty="0">
                <a:latin typeface="Constantia" panose="02030602050306030303" pitchFamily="18" charset="0"/>
                <a:ea typeface="Calibri" panose="020F0502020204030204" pitchFamily="34" charset="0"/>
                <a:cs typeface="Times New Roman" panose="02020603050405020304" pitchFamily="18" charset="0"/>
              </a:rPr>
              <a:t>The Ministry will build the capacity of the government-owned National Teacher Training Institutes to support the Ministry to fulfil its quality assurance responsibility for teacher training programmes throughout the country.</a:t>
            </a:r>
            <a:endParaRPr lang="en-SS" sz="1800" dirty="0">
              <a:latin typeface="Constantia" panose="02030602050306030303" pitchFamily="18" charset="0"/>
              <a:ea typeface="Calibri" panose="020F0502020204030204" pitchFamily="34" charset="0"/>
              <a:cs typeface="Times New Roman" panose="02020603050405020304" pitchFamily="18" charset="0"/>
            </a:endParaRPr>
          </a:p>
          <a:p>
            <a:pPr algn="just"/>
            <a:r>
              <a:rPr lang="en-GB" sz="1800" dirty="0">
                <a:latin typeface="Constantia" panose="02030602050306030303" pitchFamily="18" charset="0"/>
                <a:ea typeface="Calibri" panose="020F0502020204030204" pitchFamily="34" charset="0"/>
                <a:cs typeface="Times New Roman" panose="02020603050405020304" pitchFamily="18" charset="0"/>
              </a:rPr>
              <a:t>The Ministry will develop a system of registration and accreditation of teacher training institutions and inspect their teacher training programmes.</a:t>
            </a:r>
            <a:endParaRPr lang="en-SS" sz="1800" dirty="0">
              <a:latin typeface="Constantia" panose="02030602050306030303" pitchFamily="18" charset="0"/>
              <a:ea typeface="Calibri" panose="020F0502020204030204" pitchFamily="34" charset="0"/>
              <a:cs typeface="Times New Roman" panose="02020603050405020304" pitchFamily="18" charset="0"/>
            </a:endParaRPr>
          </a:p>
          <a:p>
            <a:pPr algn="just"/>
            <a:r>
              <a:rPr lang="en-US" sz="1800" dirty="0">
                <a:latin typeface="Constantia" panose="02030602050306030303" pitchFamily="18" charset="0"/>
                <a:ea typeface="Calibri" panose="020F0502020204030204" pitchFamily="34" charset="0"/>
                <a:cs typeface="Times New Roman" panose="02020603050405020304" pitchFamily="18" charset="0"/>
              </a:rPr>
              <a:t>These policy reforms will ensure more South Sudanese citizens are trained to become teachers and, in so doing, ensure constant supply of teachers to replenish the workforce.</a:t>
            </a:r>
            <a:endParaRPr lang="it-IT" sz="1800" dirty="0">
              <a:latin typeface="Constantia" panose="0203060205030603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32417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5D2C7-7D6D-2F63-CC17-8CD5D9309D40}"/>
              </a:ext>
            </a:extLst>
          </p:cNvPr>
          <p:cNvSpPr>
            <a:spLocks noGrp="1"/>
          </p:cNvSpPr>
          <p:nvPr>
            <p:ph type="title"/>
          </p:nvPr>
        </p:nvSpPr>
        <p:spPr>
          <a:xfrm>
            <a:off x="685801" y="458411"/>
            <a:ext cx="10131425" cy="539448"/>
          </a:xfrm>
        </p:spPr>
        <p:txBody>
          <a:bodyPr>
            <a:normAutofit fontScale="90000"/>
          </a:bodyPr>
          <a:lstStyle/>
          <a:p>
            <a:r>
              <a:rPr lang="en-GB" sz="4000" b="1" i="1" dirty="0">
                <a:latin typeface="Constantia" panose="02030602050306030303" pitchFamily="18" charset="0"/>
              </a:rPr>
              <a:t>Scholarships for Teachers</a:t>
            </a:r>
            <a:endParaRPr lang="en-SS" dirty="0"/>
          </a:p>
        </p:txBody>
      </p:sp>
      <p:sp>
        <p:nvSpPr>
          <p:cNvPr id="3" name="Content Placeholder 2">
            <a:extLst>
              <a:ext uri="{FF2B5EF4-FFF2-40B4-BE49-F238E27FC236}">
                <a16:creationId xmlns:a16="http://schemas.microsoft.com/office/drawing/2014/main" id="{2D52E51D-EFB0-41CF-26D6-12707A2525FC}"/>
              </a:ext>
            </a:extLst>
          </p:cNvPr>
          <p:cNvSpPr>
            <a:spLocks noGrp="1"/>
          </p:cNvSpPr>
          <p:nvPr>
            <p:ph idx="1"/>
          </p:nvPr>
        </p:nvSpPr>
        <p:spPr>
          <a:xfrm>
            <a:off x="685800" y="1166468"/>
            <a:ext cx="10820400" cy="4915622"/>
          </a:xfrm>
        </p:spPr>
        <p:txBody>
          <a:bodyPr>
            <a:noAutofit/>
          </a:bodyPr>
          <a:lstStyle/>
          <a:p>
            <a:pPr marL="0" indent="0">
              <a:buNone/>
            </a:pPr>
            <a:r>
              <a:rPr lang="en-US" sz="2000" dirty="0">
                <a:latin typeface="Constantia" panose="02030602050306030303" pitchFamily="18" charset="0"/>
                <a:ea typeface="Calibri" panose="020F0502020204030204" pitchFamily="34" charset="0"/>
                <a:cs typeface="Times New Roman" panose="02020603050405020304" pitchFamily="18" charset="0"/>
              </a:rPr>
              <a:t>The</a:t>
            </a:r>
            <a:r>
              <a:rPr lang="it-IT" sz="2000" dirty="0">
                <a:latin typeface="Constantia" panose="02030602050306030303" pitchFamily="18" charset="0"/>
                <a:ea typeface="Calibri" panose="020F0502020204030204" pitchFamily="34" charset="0"/>
                <a:cs typeface="Times New Roman" panose="02020603050405020304" pitchFamily="18" charset="0"/>
              </a:rPr>
              <a:t> </a:t>
            </a:r>
            <a:r>
              <a:rPr lang="en-US" sz="2000" dirty="0">
                <a:latin typeface="Constantia" panose="02030602050306030303" pitchFamily="18" charset="0"/>
                <a:ea typeface="Calibri" panose="020F0502020204030204" pitchFamily="34" charset="0"/>
                <a:cs typeface="Times New Roman" panose="02020603050405020304" pitchFamily="18" charset="0"/>
              </a:rPr>
              <a:t>Government will implement the following reforms:</a:t>
            </a:r>
            <a:endParaRPr lang="en-SS" sz="2000" dirty="0">
              <a:latin typeface="Constantia" panose="02030602050306030303" pitchFamily="18" charset="0"/>
              <a:ea typeface="Calibri" panose="020F0502020204030204" pitchFamily="34" charset="0"/>
              <a:cs typeface="Times New Roman" panose="02020603050405020304" pitchFamily="18" charset="0"/>
            </a:endParaRPr>
          </a:p>
          <a:p>
            <a:r>
              <a:rPr lang="en-GB" sz="2000" dirty="0">
                <a:latin typeface="Constantia" panose="02030602050306030303" pitchFamily="18" charset="0"/>
                <a:ea typeface="Calibri" panose="020F0502020204030204" pitchFamily="34" charset="0"/>
                <a:cs typeface="Times New Roman" panose="02020603050405020304" pitchFamily="18" charset="0"/>
              </a:rPr>
              <a:t> The National Ministry will establish a scholarships programme for teachers or employees to be known as the South Sudan Government and States Scholarships Programme.</a:t>
            </a:r>
            <a:endParaRPr lang="en-SS" sz="2000" dirty="0">
              <a:latin typeface="Constantia" panose="02030602050306030303" pitchFamily="18" charset="0"/>
              <a:ea typeface="Calibri" panose="020F0502020204030204" pitchFamily="34" charset="0"/>
              <a:cs typeface="Times New Roman" panose="02020603050405020304" pitchFamily="18" charset="0"/>
            </a:endParaRPr>
          </a:p>
          <a:p>
            <a:r>
              <a:rPr lang="en-GB" sz="2000" dirty="0">
                <a:latin typeface="Constantia" panose="02030602050306030303" pitchFamily="18" charset="0"/>
                <a:ea typeface="Calibri" panose="020F0502020204030204" pitchFamily="34" charset="0"/>
                <a:cs typeface="Times New Roman" panose="02020603050405020304" pitchFamily="18" charset="0"/>
              </a:rPr>
              <a:t> The scholarships will be attainable at all the universities in South Sudan and any other universities, colleges or institutions elsewhere approved by the Ministry.</a:t>
            </a:r>
            <a:endParaRPr lang="en-SS" sz="2000" dirty="0">
              <a:latin typeface="Constantia" panose="02030602050306030303" pitchFamily="18" charset="0"/>
              <a:ea typeface="Calibri" panose="020F0502020204030204" pitchFamily="34" charset="0"/>
              <a:cs typeface="Times New Roman" panose="02020603050405020304" pitchFamily="18" charset="0"/>
            </a:endParaRPr>
          </a:p>
          <a:p>
            <a:r>
              <a:rPr lang="en-GB" sz="2000" dirty="0">
                <a:latin typeface="Constantia" panose="02030602050306030303" pitchFamily="18" charset="0"/>
                <a:ea typeface="Calibri" panose="020F0502020204030204" pitchFamily="34" charset="0"/>
                <a:cs typeface="Times New Roman" panose="02020603050405020304" pitchFamily="18" charset="0"/>
              </a:rPr>
              <a:t> Any teacher or employee who is awarded a scholarship under this Policy will sign a bonding agreement with the National Ministry or State Ministries of Education to ensure he or she returns to upon his or her qualification to continue to serve within the education system at the Ministry or State Ministries for a period equivalent to the period for which the scholarship was awarded; or else, he/she will be required to reimburse the cost of the scholarship in case he or/she shifts to serve elsewhere.</a:t>
            </a:r>
            <a:endParaRPr lang="en-SS" sz="2000" dirty="0">
              <a:latin typeface="Constantia" panose="02030602050306030303" pitchFamily="18" charset="0"/>
              <a:ea typeface="Calibri" panose="020F0502020204030204" pitchFamily="34" charset="0"/>
              <a:cs typeface="Times New Roman" panose="02020603050405020304" pitchFamily="18" charset="0"/>
            </a:endParaRPr>
          </a:p>
          <a:p>
            <a:r>
              <a:rPr lang="en-US" sz="2000" dirty="0">
                <a:latin typeface="Constantia" panose="02030602050306030303" pitchFamily="18" charset="0"/>
                <a:ea typeface="Calibri" panose="020F0502020204030204" pitchFamily="34" charset="0"/>
                <a:cs typeface="Times New Roman" panose="02020603050405020304" pitchFamily="18" charset="0"/>
              </a:rPr>
              <a:t>These reforms will ensure that teachers get scholarships and engage in continuous professional development to increase their professionalism.</a:t>
            </a:r>
            <a:br>
              <a:rPr lang="en-GB" sz="2000" dirty="0">
                <a:latin typeface="Constantia" panose="02030602050306030303" pitchFamily="18" charset="0"/>
                <a:ea typeface="Calibri" panose="020F0502020204030204" pitchFamily="34" charset="0"/>
              </a:rPr>
            </a:br>
            <a:r>
              <a:rPr lang="en-GB" sz="2000" dirty="0">
                <a:latin typeface="Constantia" panose="02030602050306030303" pitchFamily="18" charset="0"/>
                <a:ea typeface="Calibri" panose="020F0502020204030204" pitchFamily="34" charset="0"/>
                <a:cs typeface="Times New Roman" panose="02020603050405020304" pitchFamily="18" charset="0"/>
              </a:rPr>
              <a:t> </a:t>
            </a:r>
            <a:endParaRPr lang="en-SS" sz="2000" dirty="0"/>
          </a:p>
        </p:txBody>
      </p:sp>
    </p:spTree>
    <p:extLst>
      <p:ext uri="{BB962C8B-B14F-4D97-AF65-F5344CB8AC3E}">
        <p14:creationId xmlns:p14="http://schemas.microsoft.com/office/powerpoint/2010/main" val="1653021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ECF4D-6FBF-048B-2937-00376C8CEAA4}"/>
              </a:ext>
            </a:extLst>
          </p:cNvPr>
          <p:cNvSpPr>
            <a:spLocks noGrp="1"/>
          </p:cNvSpPr>
          <p:nvPr>
            <p:ph type="title"/>
          </p:nvPr>
        </p:nvSpPr>
        <p:spPr>
          <a:xfrm>
            <a:off x="2895600" y="386501"/>
            <a:ext cx="8610600" cy="505627"/>
          </a:xfrm>
        </p:spPr>
        <p:txBody>
          <a:bodyPr>
            <a:normAutofit fontScale="90000"/>
          </a:bodyPr>
          <a:lstStyle/>
          <a:p>
            <a:r>
              <a:rPr lang="en-GB" b="1" i="0" dirty="0">
                <a:effectLst/>
                <a:latin typeface="Constantia" panose="02030602050306030303" pitchFamily="18" charset="0"/>
              </a:rPr>
              <a:t>NATIONAL COMMITMENTS </a:t>
            </a:r>
            <a:endParaRPr lang="en-SS" dirty="0"/>
          </a:p>
        </p:txBody>
      </p:sp>
      <p:sp>
        <p:nvSpPr>
          <p:cNvPr id="3" name="Text Placeholder 2">
            <a:extLst>
              <a:ext uri="{FF2B5EF4-FFF2-40B4-BE49-F238E27FC236}">
                <a16:creationId xmlns:a16="http://schemas.microsoft.com/office/drawing/2014/main" id="{D595C478-4574-68DF-3E28-A6A78CB71D03}"/>
              </a:ext>
            </a:extLst>
          </p:cNvPr>
          <p:cNvSpPr>
            <a:spLocks noGrp="1"/>
          </p:cNvSpPr>
          <p:nvPr>
            <p:ph idx="1"/>
          </p:nvPr>
        </p:nvSpPr>
        <p:spPr>
          <a:xfrm>
            <a:off x="685800" y="6667586"/>
            <a:ext cx="10820400" cy="4024125"/>
          </a:xfrm>
        </p:spPr>
        <p:txBody>
          <a:bodyPr>
            <a:noAutofit/>
          </a:bodyPr>
          <a:lstStyle/>
          <a:p>
            <a:pPr marL="0" indent="0">
              <a:buNone/>
            </a:pPr>
            <a:r>
              <a:rPr lang="en-GB" b="0" i="0" dirty="0">
                <a:effectLst/>
                <a:latin typeface="Constantia" panose="02030602050306030303" pitchFamily="18" charset="0"/>
              </a:rPr>
              <a:t>The Republic of South Sudan will -  </a:t>
            </a:r>
            <a:endParaRPr lang="en-GB" dirty="0">
              <a:effectLst/>
              <a:latin typeface="Constantia" panose="02030602050306030303" pitchFamily="18" charset="0"/>
            </a:endParaRPr>
          </a:p>
          <a:p>
            <a:r>
              <a:rPr lang="en-GB" b="0" i="0" dirty="0">
                <a:effectLst/>
                <a:latin typeface="Constantia" panose="02030602050306030303" pitchFamily="18" charset="0"/>
              </a:rPr>
              <a:t>Screen the workforce to ensure all Teachers meet the minimum standards for recruitment of Teachers in accordance with the General Education Act, 2012, Section 21, ensure that the are registered and licensed in accordance with the Act, 2012. </a:t>
            </a:r>
            <a:endParaRPr lang="en-GB" dirty="0">
              <a:effectLst/>
              <a:latin typeface="Constantia" panose="02030602050306030303" pitchFamily="18" charset="0"/>
            </a:endParaRPr>
          </a:p>
          <a:p>
            <a:r>
              <a:rPr lang="en-GB" b="0" i="0" dirty="0">
                <a:effectLst/>
                <a:latin typeface="Constantia" panose="02030602050306030303" pitchFamily="18" charset="0"/>
              </a:rPr>
              <a:t>Recruit additional 60,000 qualified teachers to meet the shortage of Teachers throughout the country (MOGEI, 2017). </a:t>
            </a:r>
            <a:endParaRPr lang="en-GB" dirty="0">
              <a:effectLst/>
              <a:latin typeface="Constantia" panose="02030602050306030303" pitchFamily="18" charset="0"/>
            </a:endParaRPr>
          </a:p>
          <a:p>
            <a:r>
              <a:rPr lang="en-GB" b="0" i="0" dirty="0">
                <a:effectLst/>
                <a:latin typeface="Constantia" panose="02030602050306030303" pitchFamily="18" charset="0"/>
              </a:rPr>
              <a:t>Implement the provisions of the National General Education Policy, 2017-2027, related to affirmative action and increase the percentage of female teachers in the workforce from 17% to 50 % by 2030 and in so doing, exceed the minimum threshold of 35% representation of women in all government institutions. </a:t>
            </a:r>
            <a:endParaRPr lang="en-GB" dirty="0">
              <a:effectLst/>
              <a:latin typeface="Constantia" panose="02030602050306030303" pitchFamily="18" charset="0"/>
            </a:endParaRPr>
          </a:p>
          <a:p>
            <a:r>
              <a:rPr lang="en-GB" b="0" i="0" dirty="0">
                <a:effectLst/>
                <a:latin typeface="Constantia" panose="02030602050306030303" pitchFamily="18" charset="0"/>
              </a:rPr>
              <a:t>Implement the provisions of the General Education Act, 2012, and the resolutions of the General Education Annual Review (GEAR) Conference, 2020 (MoGEI, 2020), related to pay and additional allowances for teachers to increase teacher pay, improve teacher morale and motivation,  and improve the conditions of service for teachers to ensure the teaching profession is attractive and can attract the best. </a:t>
            </a:r>
            <a:endParaRPr lang="en-GB" dirty="0">
              <a:effectLst/>
              <a:latin typeface="Constantia" panose="02030602050306030303" pitchFamily="18" charset="0"/>
            </a:endParaRPr>
          </a:p>
          <a:p>
            <a:r>
              <a:rPr lang="en-GB" b="0" i="0" dirty="0">
                <a:effectLst/>
                <a:latin typeface="Constantia" panose="02030602050306030303" pitchFamily="18" charset="0"/>
              </a:rPr>
              <a:t>Implement the National General Education Policy, 2017-2027, the National Teacher Education Policy, 2022-2030, and the National Teacher Education Strategy, 2022-2027, and provide pre-service (initial teacher training) and in-service training or continuous professional development (CPD) for Teachers throughout the country to increase the number of qualified teachers in schools, increase teacher professionalism and improve the quality of teaching and learning, and enhance the quality of learning outcomes for all learners. </a:t>
            </a:r>
            <a:endParaRPr lang="en-GB" dirty="0">
              <a:effectLst/>
              <a:latin typeface="Constantia" panose="02030602050306030303" pitchFamily="18" charset="0"/>
            </a:endParaRPr>
          </a:p>
          <a:p>
            <a:r>
              <a:rPr lang="en-GB" b="0" i="0" dirty="0">
                <a:effectLst/>
                <a:latin typeface="Constantia" panose="02030602050306030303" pitchFamily="18" charset="0"/>
              </a:rPr>
              <a:t>Train School Inspectors and Supervisors to effectively inspect and supervise schools, provide feedback and promote the culture of innovation, continuous school improvement and excellence. </a:t>
            </a:r>
            <a:endParaRPr lang="en-GB" dirty="0">
              <a:effectLst/>
              <a:latin typeface="Constantia" panose="02030602050306030303" pitchFamily="18" charset="0"/>
            </a:endParaRPr>
          </a:p>
          <a:p>
            <a:r>
              <a:rPr lang="en-GB" b="0" i="0" dirty="0">
                <a:effectLst/>
                <a:latin typeface="Constantia" panose="02030602050306030303" pitchFamily="18" charset="0"/>
              </a:rPr>
              <a:t>Implement the policy reforms related to management, school leadership and governance, ensure that all Headteachers, Deputy Headteachers and School Governors are trained and qualified to lead and govern our schools, are able to provide quality leadership,  support teachers and increase teacher professionalism as well as promote the culture of innovation, continuous school improvement and excellence in all schools (MOGEI, 2017). </a:t>
            </a:r>
            <a:endParaRPr lang="en-GB" dirty="0">
              <a:effectLst/>
              <a:latin typeface="Constantia" panose="02030602050306030303" pitchFamily="18" charset="0"/>
            </a:endParaRPr>
          </a:p>
          <a:p>
            <a:r>
              <a:rPr lang="en-GB" b="0" i="0" dirty="0">
                <a:effectLst/>
                <a:latin typeface="Constantia" panose="02030602050306030303" pitchFamily="18" charset="0"/>
              </a:rPr>
              <a:t>Establish and resource more County Training Centres and other teacher training institutions in the country and use them for the purpose of teacher training.</a:t>
            </a:r>
            <a:endParaRPr lang="en-GB" dirty="0">
              <a:effectLst/>
              <a:latin typeface="Constantia" panose="02030602050306030303" pitchFamily="18" charset="0"/>
            </a:endParaRPr>
          </a:p>
          <a:p>
            <a:r>
              <a:rPr lang="en-GB" b="0" i="0" dirty="0">
                <a:effectLst/>
                <a:latin typeface="Constantia" panose="02030602050306030303" pitchFamily="18" charset="0"/>
              </a:rPr>
              <a:t>Amend the General Education Act, 2012, to raise the minimum qualification for recruitment of Teachers in the Republic of South Sudan to a Bachelor’s Degree in Education or a Bachelor’s Degree in any other discipline and a teaching qualification from a recognised institution.</a:t>
            </a:r>
            <a:endParaRPr lang="en-GB" dirty="0">
              <a:effectLst/>
              <a:latin typeface="Constantia" panose="02030602050306030303" pitchFamily="18" charset="0"/>
            </a:endParaRPr>
          </a:p>
          <a:p>
            <a:r>
              <a:rPr lang="en-GB" b="0" i="0" dirty="0">
                <a:effectLst/>
                <a:latin typeface="Constantia" panose="02030602050306030303" pitchFamily="18" charset="0"/>
              </a:rPr>
              <a:t>Ensure that Teachers in ECD, Primary and Secondary schools throughout the country are university graduates as from 2025. </a:t>
            </a:r>
            <a:endParaRPr lang="en-GB" dirty="0">
              <a:effectLst/>
              <a:latin typeface="Constantia" panose="02030602050306030303" pitchFamily="18" charset="0"/>
            </a:endParaRPr>
          </a:p>
          <a:p>
            <a:r>
              <a:rPr lang="en-GB" b="0" i="0" dirty="0">
                <a:effectLst/>
                <a:latin typeface="Constantia" panose="02030602050306030303" pitchFamily="18" charset="0"/>
              </a:rPr>
              <a:t>Encourage Teachers to play a more active role in educational research, participate in debates related to transformation of education in the country. </a:t>
            </a:r>
            <a:endParaRPr lang="en-GB" dirty="0">
              <a:effectLst/>
              <a:latin typeface="Constantia" panose="02030602050306030303" pitchFamily="18" charset="0"/>
            </a:endParaRPr>
          </a:p>
          <a:p>
            <a:r>
              <a:rPr lang="en-GB" b="0" i="0" dirty="0">
                <a:effectLst/>
                <a:latin typeface="Constantia" panose="02030602050306030303" pitchFamily="18" charset="0"/>
              </a:rPr>
              <a:t>Provide scholarships and twining opportunities for Higher Education staff, Technicians and Administrators and create opportunities for study visits for HE teaching staff. </a:t>
            </a:r>
            <a:endParaRPr lang="en-GB" dirty="0">
              <a:effectLst/>
              <a:latin typeface="Constantia" panose="02030602050306030303" pitchFamily="18" charset="0"/>
            </a:endParaRPr>
          </a:p>
          <a:p>
            <a:r>
              <a:rPr lang="en-GB" b="0" i="0" dirty="0">
                <a:effectLst/>
                <a:latin typeface="Constantia" panose="02030602050306030303" pitchFamily="18" charset="0"/>
              </a:rPr>
              <a:t>Encourage twining arrangements between Higher Education Institutions in South Sudan with their counterparts in the region and the world at large. </a:t>
            </a:r>
            <a:endParaRPr lang="en-GB" dirty="0">
              <a:effectLst/>
              <a:latin typeface="Constantia" panose="02030602050306030303" pitchFamily="18" charset="0"/>
            </a:endParaRPr>
          </a:p>
          <a:p>
            <a:r>
              <a:rPr lang="en-GB" b="0" i="0" dirty="0">
                <a:effectLst/>
                <a:latin typeface="Constantia" panose="02030602050306030303" pitchFamily="18" charset="0"/>
              </a:rPr>
              <a:t>Review the salary structure for staff of HEIs and continue to improve their pay and conditions to improve retention. </a:t>
            </a:r>
            <a:endParaRPr lang="en-GB" dirty="0">
              <a:effectLst/>
              <a:latin typeface="Constantia" panose="02030602050306030303" pitchFamily="18" charset="0"/>
            </a:endParaRPr>
          </a:p>
          <a:p>
            <a:r>
              <a:rPr lang="en-GB" b="0" i="0" dirty="0">
                <a:effectLst/>
                <a:latin typeface="Constantia" panose="02030602050306030303" pitchFamily="18" charset="0"/>
              </a:rPr>
              <a:t>Promote research to support achievement of the SDGs and other development objectives in the country. </a:t>
            </a:r>
            <a:endParaRPr lang="en-GB" dirty="0">
              <a:effectLst/>
              <a:latin typeface="Constantia" panose="02030602050306030303" pitchFamily="18" charset="0"/>
            </a:endParaRPr>
          </a:p>
          <a:p>
            <a:r>
              <a:rPr lang="en-GB" b="0" i="0" dirty="0">
                <a:effectLst/>
                <a:latin typeface="Constantia" panose="02030602050306030303" pitchFamily="18" charset="0"/>
              </a:rPr>
              <a:t>We believe these transformative actions will enable our teachers, School Inspectors, Headteachers and School Governors to play their roles more effectively to substantially improve the quality education throughout the Republic of South Sudan. </a:t>
            </a:r>
            <a:endParaRPr lang="en-GB" dirty="0">
              <a:effectLst/>
              <a:latin typeface="Constantia" panose="02030602050306030303" pitchFamily="18" charset="0"/>
            </a:endParaRPr>
          </a:p>
          <a:p>
            <a:br>
              <a:rPr lang="en-GB" dirty="0">
                <a:effectLst/>
                <a:latin typeface="Constantia" panose="02030602050306030303" pitchFamily="18" charset="0"/>
              </a:rPr>
            </a:br>
            <a:endParaRPr lang="en-GB" dirty="0">
              <a:effectLst/>
              <a:latin typeface="Constantia" panose="02030602050306030303" pitchFamily="18" charset="0"/>
            </a:endParaRPr>
          </a:p>
          <a:p>
            <a:endParaRPr lang="en-SS" dirty="0">
              <a:latin typeface="Constantia" panose="02030602050306030303" pitchFamily="18" charset="0"/>
            </a:endParaRPr>
          </a:p>
        </p:txBody>
      </p:sp>
    </p:spTree>
    <p:extLst>
      <p:ext uri="{BB962C8B-B14F-4D97-AF65-F5344CB8AC3E}">
        <p14:creationId xmlns:p14="http://schemas.microsoft.com/office/powerpoint/2010/main" val="2395555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8DA23-B311-D635-1B97-10FBC3EE8F2A}"/>
              </a:ext>
            </a:extLst>
          </p:cNvPr>
          <p:cNvSpPr>
            <a:spLocks noGrp="1"/>
          </p:cNvSpPr>
          <p:nvPr>
            <p:ph type="title"/>
          </p:nvPr>
        </p:nvSpPr>
        <p:spPr/>
        <p:txBody>
          <a:bodyPr>
            <a:normAutofit/>
          </a:bodyPr>
          <a:lstStyle/>
          <a:p>
            <a:r>
              <a:rPr lang="it-IT" sz="4800" b="1" dirty="0" err="1"/>
              <a:t>TRANSITIONAL</a:t>
            </a:r>
            <a:r>
              <a:rPr lang="it-IT" sz="4800" b="1" dirty="0"/>
              <a:t> </a:t>
            </a:r>
            <a:r>
              <a:rPr lang="it-IT" sz="4800" b="1" dirty="0" err="1"/>
              <a:t>CONSTITUTION</a:t>
            </a:r>
            <a:r>
              <a:rPr lang="it-IT" sz="4800" b="1" dirty="0"/>
              <a:t>, 2011</a:t>
            </a:r>
            <a:endParaRPr lang="en-SS" sz="4800" b="1" dirty="0"/>
          </a:p>
        </p:txBody>
      </p:sp>
      <p:sp>
        <p:nvSpPr>
          <p:cNvPr id="4" name="Title 1">
            <a:extLst>
              <a:ext uri="{FF2B5EF4-FFF2-40B4-BE49-F238E27FC236}">
                <a16:creationId xmlns:a16="http://schemas.microsoft.com/office/drawing/2014/main" id="{89A73CD8-9CBB-9239-1CF4-54CFC2F0ADCF}"/>
              </a:ext>
            </a:extLst>
          </p:cNvPr>
          <p:cNvSpPr txBox="1">
            <a:spLocks noGrp="1"/>
          </p:cNvSpPr>
          <p:nvPr>
            <p:ph type="body" idx="1"/>
          </p:nvPr>
        </p:nvSpPr>
        <p:spPr>
          <a:prstGeom prst="rect">
            <a:avLst/>
          </a:prstGeom>
        </p:spPr>
        <p:txBody>
          <a:bodyPr vert="horz" lIns="91440" tIns="45720" rIns="91440" bIns="45720" rtlCol="0" anchor="b">
            <a:normAutofit fontScale="97500"/>
          </a:bodyPr>
          <a:lst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a:lstStyle>
          <a:p>
            <a:pPr algn="l"/>
            <a:r>
              <a:rPr lang="it-IT" sz="2800" dirty="0" err="1"/>
              <a:t>What</a:t>
            </a:r>
            <a:r>
              <a:rPr lang="it-IT" sz="2800" dirty="0"/>
              <a:t> </a:t>
            </a:r>
            <a:r>
              <a:rPr lang="it-IT" sz="2800" dirty="0" err="1"/>
              <a:t>does</a:t>
            </a:r>
            <a:r>
              <a:rPr lang="it-IT" sz="2800" dirty="0"/>
              <a:t> the </a:t>
            </a:r>
            <a:r>
              <a:rPr lang="it-IT" sz="2800" dirty="0" err="1"/>
              <a:t>constitution</a:t>
            </a:r>
            <a:r>
              <a:rPr lang="it-IT" sz="2800" dirty="0"/>
              <a:t> </a:t>
            </a:r>
            <a:r>
              <a:rPr lang="it-IT" sz="2800" dirty="0" err="1"/>
              <a:t>say</a:t>
            </a:r>
            <a:r>
              <a:rPr lang="it-IT" sz="2800" dirty="0"/>
              <a:t> about </a:t>
            </a:r>
            <a:r>
              <a:rPr lang="it-IT" sz="2800" dirty="0" err="1"/>
              <a:t>education</a:t>
            </a:r>
            <a:r>
              <a:rPr lang="it-IT" sz="2800" dirty="0"/>
              <a:t>?</a:t>
            </a:r>
            <a:endParaRPr lang="en-SS" sz="2800" dirty="0"/>
          </a:p>
        </p:txBody>
      </p:sp>
    </p:spTree>
    <p:extLst>
      <p:ext uri="{BB962C8B-B14F-4D97-AF65-F5344CB8AC3E}">
        <p14:creationId xmlns:p14="http://schemas.microsoft.com/office/powerpoint/2010/main" val="18748130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47408-7295-1CF5-AA3A-AFC18FA6C60D}"/>
              </a:ext>
            </a:extLst>
          </p:cNvPr>
          <p:cNvSpPr>
            <a:spLocks noGrp="1"/>
          </p:cNvSpPr>
          <p:nvPr>
            <p:ph type="title"/>
          </p:nvPr>
        </p:nvSpPr>
        <p:spPr>
          <a:xfrm>
            <a:off x="685801" y="503768"/>
            <a:ext cx="10131425" cy="433614"/>
          </a:xfrm>
        </p:spPr>
        <p:txBody>
          <a:bodyPr>
            <a:normAutofit fontScale="90000"/>
          </a:bodyPr>
          <a:lstStyle/>
          <a:p>
            <a:r>
              <a:rPr lang="en-GB" b="1" i="0" dirty="0">
                <a:effectLst/>
                <a:latin typeface="Constantia" panose="02030602050306030303" pitchFamily="18" charset="0"/>
              </a:rPr>
              <a:t>NATIONAL COMMITMENTS</a:t>
            </a:r>
            <a:endParaRPr lang="en-SS" dirty="0"/>
          </a:p>
        </p:txBody>
      </p:sp>
      <p:sp>
        <p:nvSpPr>
          <p:cNvPr id="3" name="Content Placeholder 2">
            <a:extLst>
              <a:ext uri="{FF2B5EF4-FFF2-40B4-BE49-F238E27FC236}">
                <a16:creationId xmlns:a16="http://schemas.microsoft.com/office/drawing/2014/main" id="{A940C700-C0F4-6F4E-C63A-049AE5527CC6}"/>
              </a:ext>
            </a:extLst>
          </p:cNvPr>
          <p:cNvSpPr>
            <a:spLocks noGrp="1"/>
          </p:cNvSpPr>
          <p:nvPr>
            <p:ph idx="1"/>
          </p:nvPr>
        </p:nvSpPr>
        <p:spPr>
          <a:xfrm>
            <a:off x="685801" y="1073452"/>
            <a:ext cx="11031461" cy="4551439"/>
          </a:xfrm>
        </p:spPr>
        <p:txBody>
          <a:bodyPr>
            <a:noAutofit/>
          </a:bodyPr>
          <a:lstStyle/>
          <a:p>
            <a:pPr marL="0" indent="0" algn="just">
              <a:buNone/>
            </a:pPr>
            <a:r>
              <a:rPr lang="en-GB" sz="2000" dirty="0">
                <a:latin typeface="Constantia" panose="02030602050306030303" pitchFamily="18" charset="0"/>
              </a:rPr>
              <a:t>The Republic of South Sudan will -  </a:t>
            </a:r>
          </a:p>
          <a:p>
            <a:pPr algn="just"/>
            <a:r>
              <a:rPr lang="en-GB" sz="2000" dirty="0">
                <a:latin typeface="Constantia" panose="02030602050306030303" pitchFamily="18" charset="0"/>
              </a:rPr>
              <a:t>Train School Inspectors and Supervisors to effectively inspect and supervise schools, provide feedback and promote the culture of innovation, continuous school improvement and excellence. </a:t>
            </a:r>
          </a:p>
          <a:p>
            <a:pPr algn="just"/>
            <a:r>
              <a:rPr lang="en-GB" sz="2000" dirty="0">
                <a:latin typeface="Constantia" panose="02030602050306030303" pitchFamily="18" charset="0"/>
              </a:rPr>
              <a:t>Implement the policy reforms related to management, school leadership and governance, ensure that all Headteachers, Deputy Headteachers and School Governors are trained and qualified to lead and govern our schools, are able to provide quality leadership,  support teachers and increase teacher professionalism as well as promote the culture of innovation, continuous school improvement and excellence in all schools (MOGEI, 2017). </a:t>
            </a:r>
          </a:p>
          <a:p>
            <a:pPr algn="just"/>
            <a:r>
              <a:rPr lang="en-GB" sz="2000" dirty="0">
                <a:latin typeface="Constantia" panose="02030602050306030303" pitchFamily="18" charset="0"/>
              </a:rPr>
              <a:t>Establish and resource more County Training Centres and other teacher training institutions in the country and use them for the purpose of teacher training.</a:t>
            </a:r>
          </a:p>
          <a:p>
            <a:pPr algn="just"/>
            <a:r>
              <a:rPr lang="en-GB" sz="2000" dirty="0">
                <a:latin typeface="Constantia" panose="02030602050306030303" pitchFamily="18" charset="0"/>
              </a:rPr>
              <a:t>Amend the General Education Act, 2012, to raise the minimum qualification for recruitment of Teachers in the Republic of South Sudan to a Bachelor’s Degree in Education or a Bachelor’s Degree in any other discipline and a teaching qualification from a recognised institution.</a:t>
            </a:r>
          </a:p>
          <a:p>
            <a:pPr algn="just"/>
            <a:r>
              <a:rPr lang="en-GB" sz="2000" dirty="0">
                <a:latin typeface="Constantia" panose="02030602050306030303" pitchFamily="18" charset="0"/>
              </a:rPr>
              <a:t>Ensure that Teachers in ECD, Primary and Secondary schools throughout the country are university graduates as from 2025. </a:t>
            </a:r>
          </a:p>
        </p:txBody>
      </p:sp>
      <p:sp>
        <p:nvSpPr>
          <p:cNvPr id="5" name="Text Placeholder 2">
            <a:extLst>
              <a:ext uri="{FF2B5EF4-FFF2-40B4-BE49-F238E27FC236}">
                <a16:creationId xmlns:a16="http://schemas.microsoft.com/office/drawing/2014/main" id="{CC171A6A-CB59-7E79-48EE-B57070F0F167}"/>
              </a:ext>
            </a:extLst>
          </p:cNvPr>
          <p:cNvSpPr txBox="1">
            <a:spLocks/>
          </p:cNvSpPr>
          <p:nvPr/>
        </p:nvSpPr>
        <p:spPr>
          <a:xfrm>
            <a:off x="685800" y="5956993"/>
            <a:ext cx="10820400" cy="4024125"/>
          </a:xfrm>
          <a:prstGeom prst="rect">
            <a:avLst/>
          </a:prstGeom>
        </p:spPr>
        <p:txBody>
          <a:bodyPr vert="horz" lIns="91440" tIns="45720" rIns="91440" bIns="45720" rtlCol="0" anchor="ctr">
            <a:no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br>
              <a:rPr lang="en-GB" dirty="0">
                <a:latin typeface="Constantia" panose="02030602050306030303" pitchFamily="18" charset="0"/>
              </a:rPr>
            </a:br>
            <a:endParaRPr lang="en-GB" dirty="0">
              <a:latin typeface="Constantia" panose="02030602050306030303" pitchFamily="18" charset="0"/>
            </a:endParaRPr>
          </a:p>
          <a:p>
            <a:endParaRPr lang="en-SS" dirty="0">
              <a:latin typeface="Constantia" panose="02030602050306030303" pitchFamily="18" charset="0"/>
            </a:endParaRPr>
          </a:p>
        </p:txBody>
      </p:sp>
    </p:spTree>
    <p:extLst>
      <p:ext uri="{BB962C8B-B14F-4D97-AF65-F5344CB8AC3E}">
        <p14:creationId xmlns:p14="http://schemas.microsoft.com/office/powerpoint/2010/main" val="39931603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47408-7295-1CF5-AA3A-AFC18FA6C60D}"/>
              </a:ext>
            </a:extLst>
          </p:cNvPr>
          <p:cNvSpPr>
            <a:spLocks noGrp="1"/>
          </p:cNvSpPr>
          <p:nvPr>
            <p:ph type="title"/>
          </p:nvPr>
        </p:nvSpPr>
        <p:spPr>
          <a:xfrm>
            <a:off x="685801" y="503768"/>
            <a:ext cx="10131425" cy="433614"/>
          </a:xfrm>
        </p:spPr>
        <p:txBody>
          <a:bodyPr>
            <a:normAutofit fontScale="90000"/>
          </a:bodyPr>
          <a:lstStyle/>
          <a:p>
            <a:r>
              <a:rPr lang="en-GB" b="1" i="0" dirty="0">
                <a:effectLst/>
                <a:latin typeface="Constantia" panose="02030602050306030303" pitchFamily="18" charset="0"/>
              </a:rPr>
              <a:t>NATIONAL COMMITMENTS</a:t>
            </a:r>
            <a:endParaRPr lang="en-SS" dirty="0"/>
          </a:p>
        </p:txBody>
      </p:sp>
      <p:sp>
        <p:nvSpPr>
          <p:cNvPr id="3" name="Content Placeholder 2">
            <a:extLst>
              <a:ext uri="{FF2B5EF4-FFF2-40B4-BE49-F238E27FC236}">
                <a16:creationId xmlns:a16="http://schemas.microsoft.com/office/drawing/2014/main" id="{A940C700-C0F4-6F4E-C63A-049AE5527CC6}"/>
              </a:ext>
            </a:extLst>
          </p:cNvPr>
          <p:cNvSpPr>
            <a:spLocks noGrp="1"/>
          </p:cNvSpPr>
          <p:nvPr>
            <p:ph idx="1"/>
          </p:nvPr>
        </p:nvSpPr>
        <p:spPr>
          <a:xfrm>
            <a:off x="685801" y="967619"/>
            <a:ext cx="11031461" cy="4551439"/>
          </a:xfrm>
        </p:spPr>
        <p:txBody>
          <a:bodyPr>
            <a:noAutofit/>
          </a:bodyPr>
          <a:lstStyle/>
          <a:p>
            <a:r>
              <a:rPr lang="en-GB" sz="2000" dirty="0">
                <a:latin typeface="Constantia" panose="02030602050306030303" pitchFamily="18" charset="0"/>
              </a:rPr>
              <a:t>The Republic of South Sudan will -   </a:t>
            </a:r>
          </a:p>
          <a:p>
            <a:r>
              <a:rPr lang="en-GB" sz="2000" dirty="0">
                <a:latin typeface="Constantia" panose="02030602050306030303" pitchFamily="18" charset="0"/>
              </a:rPr>
              <a:t>Encourage Teachers to play a more active role in educational research, participate in debates related to transformation of education in the country. </a:t>
            </a:r>
          </a:p>
          <a:p>
            <a:r>
              <a:rPr lang="en-GB" sz="2000" dirty="0">
                <a:latin typeface="Constantia" panose="02030602050306030303" pitchFamily="18" charset="0"/>
              </a:rPr>
              <a:t>Provide scholarships and twining opportunities for Higher Education staff, Technicians and Administrators and create opportunities for study visits for HE teaching staff. </a:t>
            </a:r>
          </a:p>
          <a:p>
            <a:r>
              <a:rPr lang="en-GB" sz="2000" dirty="0">
                <a:latin typeface="Constantia" panose="02030602050306030303" pitchFamily="18" charset="0"/>
              </a:rPr>
              <a:t>Encourage twining arrangements between Higher Education Institutions in South Sudan with their counterparts in the region and the world at large. </a:t>
            </a:r>
          </a:p>
          <a:p>
            <a:r>
              <a:rPr lang="en-GB" sz="2000" dirty="0">
                <a:latin typeface="Constantia" panose="02030602050306030303" pitchFamily="18" charset="0"/>
              </a:rPr>
              <a:t>Review the salary structure for staff of HEIs and continue to improve their pay and conditions to improve retention. </a:t>
            </a:r>
          </a:p>
          <a:p>
            <a:r>
              <a:rPr lang="en-GB" sz="2000" dirty="0">
                <a:latin typeface="Constantia" panose="02030602050306030303" pitchFamily="18" charset="0"/>
              </a:rPr>
              <a:t>Promote research to support achievement of the SDGs and other development objectives in the country. </a:t>
            </a:r>
          </a:p>
          <a:p>
            <a:pPr marL="0" indent="0">
              <a:buNone/>
            </a:pPr>
            <a:r>
              <a:rPr lang="en-GB" sz="2000" dirty="0">
                <a:latin typeface="Constantia" panose="02030602050306030303" pitchFamily="18" charset="0"/>
              </a:rPr>
              <a:t>We believe these transformative actions will enable our teachers, School Inspectors, Headteachers and School Governors to play their roles more effectively to substantially improve the quality education throughout the Republic of South Sudan. </a:t>
            </a:r>
          </a:p>
        </p:txBody>
      </p:sp>
      <p:sp>
        <p:nvSpPr>
          <p:cNvPr id="5" name="Text Placeholder 2">
            <a:extLst>
              <a:ext uri="{FF2B5EF4-FFF2-40B4-BE49-F238E27FC236}">
                <a16:creationId xmlns:a16="http://schemas.microsoft.com/office/drawing/2014/main" id="{CC171A6A-CB59-7E79-48EE-B57070F0F167}"/>
              </a:ext>
            </a:extLst>
          </p:cNvPr>
          <p:cNvSpPr txBox="1">
            <a:spLocks/>
          </p:cNvSpPr>
          <p:nvPr/>
        </p:nvSpPr>
        <p:spPr>
          <a:xfrm>
            <a:off x="685800" y="5956993"/>
            <a:ext cx="10820400" cy="4024125"/>
          </a:xfrm>
          <a:prstGeom prst="rect">
            <a:avLst/>
          </a:prstGeom>
        </p:spPr>
        <p:txBody>
          <a:bodyPr vert="horz" lIns="91440" tIns="45720" rIns="91440" bIns="45720" rtlCol="0" anchor="ctr">
            <a:no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br>
              <a:rPr lang="en-GB" dirty="0">
                <a:latin typeface="Constantia" panose="02030602050306030303" pitchFamily="18" charset="0"/>
              </a:rPr>
            </a:br>
            <a:endParaRPr lang="en-GB" dirty="0">
              <a:latin typeface="Constantia" panose="02030602050306030303" pitchFamily="18" charset="0"/>
            </a:endParaRPr>
          </a:p>
          <a:p>
            <a:endParaRPr lang="en-SS" dirty="0">
              <a:latin typeface="Constantia" panose="02030602050306030303" pitchFamily="18" charset="0"/>
            </a:endParaRPr>
          </a:p>
        </p:txBody>
      </p:sp>
    </p:spTree>
    <p:extLst>
      <p:ext uri="{BB962C8B-B14F-4D97-AF65-F5344CB8AC3E}">
        <p14:creationId xmlns:p14="http://schemas.microsoft.com/office/powerpoint/2010/main" val="3137221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9A2AD-9990-811C-CA53-6F1610CFAA5D}"/>
              </a:ext>
            </a:extLst>
          </p:cNvPr>
          <p:cNvSpPr>
            <a:spLocks noGrp="1"/>
          </p:cNvSpPr>
          <p:nvPr>
            <p:ph type="title"/>
          </p:nvPr>
        </p:nvSpPr>
        <p:spPr/>
        <p:txBody>
          <a:bodyPr>
            <a:normAutofit fontScale="90000"/>
          </a:bodyPr>
          <a:lstStyle/>
          <a:p>
            <a:r>
              <a:rPr lang="it-IT" sz="6000" dirty="0"/>
              <a:t>ANNUAL </a:t>
            </a:r>
            <a:r>
              <a:rPr lang="it-IT" sz="6000" dirty="0" err="1"/>
              <a:t>EDUCATION</a:t>
            </a:r>
            <a:r>
              <a:rPr lang="it-IT" sz="6000" dirty="0"/>
              <a:t> CENSUS 2021</a:t>
            </a:r>
            <a:endParaRPr lang="en-SS" sz="6000" dirty="0"/>
          </a:p>
        </p:txBody>
      </p:sp>
      <p:sp>
        <p:nvSpPr>
          <p:cNvPr id="3" name="Content Placeholder 2">
            <a:extLst>
              <a:ext uri="{FF2B5EF4-FFF2-40B4-BE49-F238E27FC236}">
                <a16:creationId xmlns:a16="http://schemas.microsoft.com/office/drawing/2014/main" id="{43EBFBC3-BEE8-3138-B567-E34B0D841270}"/>
              </a:ext>
            </a:extLst>
          </p:cNvPr>
          <p:cNvSpPr>
            <a:spLocks noGrp="1"/>
          </p:cNvSpPr>
          <p:nvPr>
            <p:ph type="body" idx="1"/>
          </p:nvPr>
        </p:nvSpPr>
        <p:spPr/>
        <p:txBody>
          <a:bodyPr>
            <a:normAutofit/>
          </a:bodyPr>
          <a:lstStyle/>
          <a:p>
            <a:r>
              <a:rPr lang="it-IT" sz="2800" dirty="0" err="1"/>
              <a:t>What</a:t>
            </a:r>
            <a:r>
              <a:rPr lang="it-IT" sz="2800" dirty="0"/>
              <a:t> is the current </a:t>
            </a:r>
            <a:r>
              <a:rPr lang="it-IT" sz="2800" dirty="0" err="1"/>
              <a:t>situation</a:t>
            </a:r>
            <a:r>
              <a:rPr lang="it-IT" sz="2800" dirty="0"/>
              <a:t> of Teachers in South Sudan?</a:t>
            </a:r>
            <a:endParaRPr lang="en-SS" sz="2800" dirty="0"/>
          </a:p>
        </p:txBody>
      </p:sp>
    </p:spTree>
    <p:extLst>
      <p:ext uri="{BB962C8B-B14F-4D97-AF65-F5344CB8AC3E}">
        <p14:creationId xmlns:p14="http://schemas.microsoft.com/office/powerpoint/2010/main" val="26672788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52389-039A-EECB-A7A8-C25F3667DCCB}"/>
              </a:ext>
            </a:extLst>
          </p:cNvPr>
          <p:cNvSpPr>
            <a:spLocks noGrp="1"/>
          </p:cNvSpPr>
          <p:nvPr>
            <p:ph type="title"/>
          </p:nvPr>
        </p:nvSpPr>
        <p:spPr/>
        <p:txBody>
          <a:bodyPr/>
          <a:lstStyle/>
          <a:p>
            <a:r>
              <a:rPr lang="it-IT" dirty="0"/>
              <a:t>THE SIZE oF </a:t>
            </a:r>
            <a:r>
              <a:rPr lang="it-IT"/>
              <a:t>THE TEACHING </a:t>
            </a:r>
            <a:r>
              <a:rPr lang="it-IT" dirty="0" err="1"/>
              <a:t>WORKFORCE</a:t>
            </a:r>
            <a:r>
              <a:rPr lang="it-IT" dirty="0"/>
              <a:t> </a:t>
            </a:r>
            <a:endParaRPr lang="en-SS" dirty="0"/>
          </a:p>
        </p:txBody>
      </p:sp>
      <p:sp>
        <p:nvSpPr>
          <p:cNvPr id="3" name="Text Placeholder 2">
            <a:extLst>
              <a:ext uri="{FF2B5EF4-FFF2-40B4-BE49-F238E27FC236}">
                <a16:creationId xmlns:a16="http://schemas.microsoft.com/office/drawing/2014/main" id="{91B893D0-48A3-228E-EB1A-AA92F1CD38E1}"/>
              </a:ext>
            </a:extLst>
          </p:cNvPr>
          <p:cNvSpPr>
            <a:spLocks noGrp="1"/>
          </p:cNvSpPr>
          <p:nvPr>
            <p:ph idx="1"/>
          </p:nvPr>
        </p:nvSpPr>
        <p:spPr/>
        <p:txBody>
          <a:bodyPr/>
          <a:lstStyle/>
          <a:p>
            <a:endParaRPr lang="en-SS" dirty="0"/>
          </a:p>
        </p:txBody>
      </p:sp>
      <p:graphicFrame>
        <p:nvGraphicFramePr>
          <p:cNvPr id="5" name="Table 4">
            <a:extLst>
              <a:ext uri="{FF2B5EF4-FFF2-40B4-BE49-F238E27FC236}">
                <a16:creationId xmlns:a16="http://schemas.microsoft.com/office/drawing/2014/main" id="{F9EA6529-51C7-E8B4-916D-E51B1D069DA3}"/>
              </a:ext>
            </a:extLst>
          </p:cNvPr>
          <p:cNvGraphicFramePr/>
          <p:nvPr/>
        </p:nvGraphicFramePr>
        <p:xfrm>
          <a:off x="699168" y="2194560"/>
          <a:ext cx="10807032" cy="4355966"/>
        </p:xfrm>
        <a:graphic>
          <a:graphicData uri="http://schemas.openxmlformats.org/drawingml/2006/table">
            <a:tbl>
              <a:tblPr firstRow="1" firstCol="1" bandRow="1">
                <a:tableStyleId>{5C22544A-7EE6-4342-B048-85BDC9FD1C3A}</a:tableStyleId>
              </a:tblPr>
              <a:tblGrid>
                <a:gridCol w="3604837">
                  <a:extLst>
                    <a:ext uri="{9D8B030D-6E8A-4147-A177-3AD203B41FA5}">
                      <a16:colId xmlns:a16="http://schemas.microsoft.com/office/drawing/2014/main" val="533221070"/>
                    </a:ext>
                  </a:extLst>
                </a:gridCol>
                <a:gridCol w="1353165">
                  <a:extLst>
                    <a:ext uri="{9D8B030D-6E8A-4147-A177-3AD203B41FA5}">
                      <a16:colId xmlns:a16="http://schemas.microsoft.com/office/drawing/2014/main" val="3024868159"/>
                    </a:ext>
                  </a:extLst>
                </a:gridCol>
                <a:gridCol w="1353165">
                  <a:extLst>
                    <a:ext uri="{9D8B030D-6E8A-4147-A177-3AD203B41FA5}">
                      <a16:colId xmlns:a16="http://schemas.microsoft.com/office/drawing/2014/main" val="2899957871"/>
                    </a:ext>
                  </a:extLst>
                </a:gridCol>
                <a:gridCol w="1387244">
                  <a:extLst>
                    <a:ext uri="{9D8B030D-6E8A-4147-A177-3AD203B41FA5}">
                      <a16:colId xmlns:a16="http://schemas.microsoft.com/office/drawing/2014/main" val="266999497"/>
                    </a:ext>
                  </a:extLst>
                </a:gridCol>
                <a:gridCol w="1378931">
                  <a:extLst>
                    <a:ext uri="{9D8B030D-6E8A-4147-A177-3AD203B41FA5}">
                      <a16:colId xmlns:a16="http://schemas.microsoft.com/office/drawing/2014/main" val="530227242"/>
                    </a:ext>
                  </a:extLst>
                </a:gridCol>
                <a:gridCol w="1729690">
                  <a:extLst>
                    <a:ext uri="{9D8B030D-6E8A-4147-A177-3AD203B41FA5}">
                      <a16:colId xmlns:a16="http://schemas.microsoft.com/office/drawing/2014/main" val="2158386039"/>
                    </a:ext>
                  </a:extLst>
                </a:gridCol>
              </a:tblGrid>
              <a:tr h="398234">
                <a:tc gridSpan="6">
                  <a:txBody>
                    <a:bodyPr/>
                    <a:lstStyle/>
                    <a:p>
                      <a:pPr>
                        <a:lnSpc>
                          <a:spcPct val="107000"/>
                        </a:lnSpc>
                        <a:spcBef>
                          <a:spcPts val="200"/>
                        </a:spcBef>
                      </a:pPr>
                      <a:r>
                        <a:rPr lang="en-US" sz="1800">
                          <a:effectLst/>
                          <a:uFill>
                            <a:solidFill>
                              <a:srgbClr val="2F5496"/>
                            </a:solidFill>
                          </a:uFill>
                        </a:rPr>
                        <a:t>Table 3.10: Number and percentage of teachers by gender and school type</a:t>
                      </a:r>
                      <a:endParaRPr lang="en-SS" sz="1800" b="1" i="1">
                        <a:solidFill>
                          <a:srgbClr val="2F5496"/>
                        </a:solidFill>
                        <a:effectLst/>
                        <a:uFill>
                          <a:solidFill>
                            <a:srgbClr val="2F5496"/>
                          </a:solidFill>
                        </a:uFill>
                        <a:latin typeface="Times New Roman" panose="02020603050405020304" pitchFamily="18" charset="0"/>
                        <a:ea typeface="Calibri Light" panose="020F0302020204030204" pitchFamily="34" charset="0"/>
                        <a:cs typeface="Calibri Light" panose="020F0302020204030204" pitchFamily="34" charset="0"/>
                      </a:endParaRPr>
                    </a:p>
                  </a:txBody>
                  <a:tcPr marL="49999" marR="49999" marT="49999" marB="49999" anchor="b"/>
                </a:tc>
                <a:tc hMerge="1">
                  <a:txBody>
                    <a:bodyPr/>
                    <a:lstStyle/>
                    <a:p>
                      <a:endParaRPr lang="en-SS"/>
                    </a:p>
                  </a:txBody>
                  <a:tcPr/>
                </a:tc>
                <a:tc hMerge="1">
                  <a:txBody>
                    <a:bodyPr/>
                    <a:lstStyle/>
                    <a:p>
                      <a:endParaRPr lang="en-SS"/>
                    </a:p>
                  </a:txBody>
                  <a:tcPr/>
                </a:tc>
                <a:tc hMerge="1">
                  <a:txBody>
                    <a:bodyPr/>
                    <a:lstStyle/>
                    <a:p>
                      <a:endParaRPr lang="en-SS"/>
                    </a:p>
                  </a:txBody>
                  <a:tcPr/>
                </a:tc>
                <a:tc hMerge="1">
                  <a:txBody>
                    <a:bodyPr/>
                    <a:lstStyle/>
                    <a:p>
                      <a:endParaRPr lang="en-SS"/>
                    </a:p>
                  </a:txBody>
                  <a:tcPr/>
                </a:tc>
                <a:tc hMerge="1">
                  <a:txBody>
                    <a:bodyPr/>
                    <a:lstStyle/>
                    <a:p>
                      <a:endParaRPr lang="en-SS"/>
                    </a:p>
                  </a:txBody>
                  <a:tcPr/>
                </a:tc>
                <a:extLst>
                  <a:ext uri="{0D108BD9-81ED-4DB2-BD59-A6C34878D82A}">
                    <a16:rowId xmlns:a16="http://schemas.microsoft.com/office/drawing/2014/main" val="2470740723"/>
                  </a:ext>
                </a:extLst>
              </a:tr>
              <a:tr h="659622">
                <a:tc>
                  <a:txBody>
                    <a:bodyPr/>
                    <a:lstStyle/>
                    <a:p>
                      <a:pPr>
                        <a:lnSpc>
                          <a:spcPct val="107000"/>
                        </a:lnSpc>
                        <a:spcAft>
                          <a:spcPts val="800"/>
                        </a:spcAft>
                      </a:pPr>
                      <a:r>
                        <a:rPr lang="en-US" sz="1800">
                          <a:ln>
                            <a:noFill/>
                          </a:ln>
                          <a:effectLst/>
                          <a:uFill>
                            <a:solidFill>
                              <a:srgbClr val="000000"/>
                            </a:solidFill>
                          </a:uFill>
                        </a:rPr>
                        <a:t>Type of school</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tc>
                  <a:txBody>
                    <a:bodyPr/>
                    <a:lstStyle/>
                    <a:p>
                      <a:pPr algn="r">
                        <a:lnSpc>
                          <a:spcPct val="107000"/>
                        </a:lnSpc>
                        <a:spcAft>
                          <a:spcPts val="800"/>
                        </a:spcAft>
                      </a:pPr>
                      <a:r>
                        <a:rPr lang="en-US" sz="1800">
                          <a:ln>
                            <a:noFill/>
                          </a:ln>
                          <a:effectLst/>
                          <a:uFill>
                            <a:solidFill>
                              <a:srgbClr val="000000"/>
                            </a:solidFill>
                          </a:uFill>
                        </a:rPr>
                        <a:t>Total</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tc>
                  <a:txBody>
                    <a:bodyPr/>
                    <a:lstStyle/>
                    <a:p>
                      <a:pPr algn="r">
                        <a:lnSpc>
                          <a:spcPct val="107000"/>
                        </a:lnSpc>
                        <a:spcAft>
                          <a:spcPts val="800"/>
                        </a:spcAft>
                      </a:pPr>
                      <a:r>
                        <a:rPr lang="en-US" sz="1800">
                          <a:ln>
                            <a:noFill/>
                          </a:ln>
                          <a:effectLst/>
                          <a:uFill>
                            <a:solidFill>
                              <a:srgbClr val="000000"/>
                            </a:solidFill>
                          </a:uFill>
                        </a:rPr>
                        <a:t>Male</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tc>
                  <a:txBody>
                    <a:bodyPr/>
                    <a:lstStyle/>
                    <a:p>
                      <a:pPr algn="r">
                        <a:lnSpc>
                          <a:spcPct val="107000"/>
                        </a:lnSpc>
                        <a:spcAft>
                          <a:spcPts val="800"/>
                        </a:spcAft>
                      </a:pPr>
                      <a:r>
                        <a:rPr lang="en-US" sz="1800">
                          <a:ln>
                            <a:noFill/>
                          </a:ln>
                          <a:effectLst/>
                          <a:uFill>
                            <a:solidFill>
                              <a:srgbClr val="000000"/>
                            </a:solidFill>
                          </a:uFill>
                        </a:rPr>
                        <a:t>Female</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tc>
                  <a:txBody>
                    <a:bodyPr/>
                    <a:lstStyle/>
                    <a:p>
                      <a:pPr algn="r">
                        <a:lnSpc>
                          <a:spcPct val="107000"/>
                        </a:lnSpc>
                        <a:spcAft>
                          <a:spcPts val="800"/>
                        </a:spcAft>
                      </a:pPr>
                      <a:r>
                        <a:rPr lang="en-US" sz="1800">
                          <a:ln>
                            <a:noFill/>
                          </a:ln>
                          <a:effectLst/>
                          <a:uFill>
                            <a:solidFill>
                              <a:srgbClr val="000000"/>
                            </a:solidFill>
                          </a:uFill>
                        </a:rPr>
                        <a:t>%Male</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tc>
                  <a:txBody>
                    <a:bodyPr/>
                    <a:lstStyle/>
                    <a:p>
                      <a:pPr algn="r">
                        <a:lnSpc>
                          <a:spcPct val="107000"/>
                        </a:lnSpc>
                        <a:spcAft>
                          <a:spcPts val="800"/>
                        </a:spcAft>
                      </a:pPr>
                      <a:r>
                        <a:rPr lang="en-US" sz="1800">
                          <a:ln>
                            <a:noFill/>
                          </a:ln>
                          <a:effectLst/>
                          <a:uFill>
                            <a:solidFill>
                              <a:srgbClr val="000000"/>
                            </a:solidFill>
                          </a:uFill>
                        </a:rPr>
                        <a:t>%Female</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extLst>
                  <a:ext uri="{0D108BD9-81ED-4DB2-BD59-A6C34878D82A}">
                    <a16:rowId xmlns:a16="http://schemas.microsoft.com/office/drawing/2014/main" val="1529766262"/>
                  </a:ext>
                </a:extLst>
              </a:tr>
              <a:tr h="659622">
                <a:tc>
                  <a:txBody>
                    <a:bodyPr/>
                    <a:lstStyle/>
                    <a:p>
                      <a:pPr>
                        <a:lnSpc>
                          <a:spcPct val="107000"/>
                        </a:lnSpc>
                        <a:spcAft>
                          <a:spcPts val="800"/>
                        </a:spcAft>
                      </a:pPr>
                      <a:r>
                        <a:rPr lang="en-US" sz="1800">
                          <a:ln>
                            <a:noFill/>
                          </a:ln>
                          <a:effectLst/>
                          <a:uFill>
                            <a:solidFill>
                              <a:srgbClr val="000000"/>
                            </a:solidFill>
                          </a:uFill>
                        </a:rPr>
                        <a:t>AES</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tc>
                  <a:txBody>
                    <a:bodyPr/>
                    <a:lstStyle/>
                    <a:p>
                      <a:pPr algn="r">
                        <a:lnSpc>
                          <a:spcPct val="107000"/>
                        </a:lnSpc>
                        <a:spcAft>
                          <a:spcPts val="800"/>
                        </a:spcAft>
                      </a:pPr>
                      <a:r>
                        <a:rPr lang="en-US" sz="1800">
                          <a:ln>
                            <a:noFill/>
                          </a:ln>
                          <a:effectLst/>
                          <a:uFill>
                            <a:solidFill>
                              <a:srgbClr val="000000"/>
                            </a:solidFill>
                          </a:uFill>
                        </a:rPr>
                        <a:t>3,247</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tc>
                  <a:txBody>
                    <a:bodyPr/>
                    <a:lstStyle/>
                    <a:p>
                      <a:pPr algn="r">
                        <a:lnSpc>
                          <a:spcPct val="107000"/>
                        </a:lnSpc>
                        <a:spcAft>
                          <a:spcPts val="800"/>
                        </a:spcAft>
                      </a:pPr>
                      <a:r>
                        <a:rPr lang="en-US" sz="1800">
                          <a:ln>
                            <a:noFill/>
                          </a:ln>
                          <a:effectLst/>
                          <a:uFill>
                            <a:solidFill>
                              <a:srgbClr val="000000"/>
                            </a:solidFill>
                          </a:uFill>
                        </a:rPr>
                        <a:t>2,818</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tc>
                  <a:txBody>
                    <a:bodyPr/>
                    <a:lstStyle/>
                    <a:p>
                      <a:pPr algn="r">
                        <a:lnSpc>
                          <a:spcPct val="107000"/>
                        </a:lnSpc>
                        <a:spcAft>
                          <a:spcPts val="800"/>
                        </a:spcAft>
                      </a:pPr>
                      <a:r>
                        <a:rPr lang="en-US" sz="1800">
                          <a:ln>
                            <a:noFill/>
                          </a:ln>
                          <a:effectLst/>
                          <a:uFill>
                            <a:solidFill>
                              <a:srgbClr val="000000"/>
                            </a:solidFill>
                          </a:uFill>
                        </a:rPr>
                        <a:t>429</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tc>
                  <a:txBody>
                    <a:bodyPr/>
                    <a:lstStyle/>
                    <a:p>
                      <a:pPr algn="r">
                        <a:lnSpc>
                          <a:spcPct val="107000"/>
                        </a:lnSpc>
                        <a:spcAft>
                          <a:spcPts val="800"/>
                        </a:spcAft>
                      </a:pPr>
                      <a:r>
                        <a:rPr lang="en-US" sz="1800">
                          <a:ln>
                            <a:noFill/>
                          </a:ln>
                          <a:effectLst/>
                          <a:uFill>
                            <a:solidFill>
                              <a:srgbClr val="000000"/>
                            </a:solidFill>
                          </a:uFill>
                        </a:rPr>
                        <a:t>86.8%</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tc>
                  <a:txBody>
                    <a:bodyPr/>
                    <a:lstStyle/>
                    <a:p>
                      <a:pPr algn="r">
                        <a:lnSpc>
                          <a:spcPct val="107000"/>
                        </a:lnSpc>
                        <a:spcAft>
                          <a:spcPts val="800"/>
                        </a:spcAft>
                      </a:pPr>
                      <a:r>
                        <a:rPr lang="en-US" sz="1800">
                          <a:ln>
                            <a:noFill/>
                          </a:ln>
                          <a:effectLst/>
                          <a:uFill>
                            <a:solidFill>
                              <a:srgbClr val="000000"/>
                            </a:solidFill>
                          </a:uFill>
                        </a:rPr>
                        <a:t>13.2%</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extLst>
                  <a:ext uri="{0D108BD9-81ED-4DB2-BD59-A6C34878D82A}">
                    <a16:rowId xmlns:a16="http://schemas.microsoft.com/office/drawing/2014/main" val="1145175136"/>
                  </a:ext>
                </a:extLst>
              </a:tr>
              <a:tr h="659622">
                <a:tc>
                  <a:txBody>
                    <a:bodyPr/>
                    <a:lstStyle/>
                    <a:p>
                      <a:pPr>
                        <a:lnSpc>
                          <a:spcPct val="107000"/>
                        </a:lnSpc>
                        <a:spcAft>
                          <a:spcPts val="800"/>
                        </a:spcAft>
                      </a:pPr>
                      <a:r>
                        <a:rPr lang="en-US" sz="1800">
                          <a:ln>
                            <a:noFill/>
                          </a:ln>
                          <a:effectLst/>
                          <a:uFill>
                            <a:solidFill>
                              <a:srgbClr val="000000"/>
                            </a:solidFill>
                          </a:uFill>
                        </a:rPr>
                        <a:t>PPR</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tc>
                  <a:txBody>
                    <a:bodyPr/>
                    <a:lstStyle/>
                    <a:p>
                      <a:pPr algn="r">
                        <a:lnSpc>
                          <a:spcPct val="107000"/>
                        </a:lnSpc>
                        <a:spcAft>
                          <a:spcPts val="800"/>
                        </a:spcAft>
                      </a:pPr>
                      <a:r>
                        <a:rPr lang="en-US" sz="1800">
                          <a:ln>
                            <a:noFill/>
                          </a:ln>
                          <a:effectLst/>
                          <a:uFill>
                            <a:solidFill>
                              <a:srgbClr val="000000"/>
                            </a:solidFill>
                          </a:uFill>
                        </a:rPr>
                        <a:t>4,038</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tc>
                  <a:txBody>
                    <a:bodyPr/>
                    <a:lstStyle/>
                    <a:p>
                      <a:pPr algn="r">
                        <a:lnSpc>
                          <a:spcPct val="107000"/>
                        </a:lnSpc>
                        <a:spcAft>
                          <a:spcPts val="800"/>
                        </a:spcAft>
                      </a:pPr>
                      <a:r>
                        <a:rPr lang="en-US" sz="1800">
                          <a:ln>
                            <a:noFill/>
                          </a:ln>
                          <a:effectLst/>
                          <a:uFill>
                            <a:solidFill>
                              <a:srgbClr val="000000"/>
                            </a:solidFill>
                          </a:uFill>
                        </a:rPr>
                        <a:t>1,474</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tc>
                  <a:txBody>
                    <a:bodyPr/>
                    <a:lstStyle/>
                    <a:p>
                      <a:pPr algn="r">
                        <a:lnSpc>
                          <a:spcPct val="107000"/>
                        </a:lnSpc>
                        <a:spcAft>
                          <a:spcPts val="800"/>
                        </a:spcAft>
                      </a:pPr>
                      <a:r>
                        <a:rPr lang="en-US" sz="1800">
                          <a:ln>
                            <a:noFill/>
                          </a:ln>
                          <a:effectLst/>
                          <a:uFill>
                            <a:solidFill>
                              <a:srgbClr val="000000"/>
                            </a:solidFill>
                          </a:uFill>
                        </a:rPr>
                        <a:t>2,564</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tc>
                  <a:txBody>
                    <a:bodyPr/>
                    <a:lstStyle/>
                    <a:p>
                      <a:pPr algn="r">
                        <a:lnSpc>
                          <a:spcPct val="107000"/>
                        </a:lnSpc>
                        <a:spcAft>
                          <a:spcPts val="800"/>
                        </a:spcAft>
                      </a:pPr>
                      <a:r>
                        <a:rPr lang="en-US" sz="1800">
                          <a:ln>
                            <a:noFill/>
                          </a:ln>
                          <a:effectLst/>
                          <a:uFill>
                            <a:solidFill>
                              <a:srgbClr val="000000"/>
                            </a:solidFill>
                          </a:uFill>
                        </a:rPr>
                        <a:t>36.5%</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tc>
                  <a:txBody>
                    <a:bodyPr/>
                    <a:lstStyle/>
                    <a:p>
                      <a:pPr algn="r">
                        <a:lnSpc>
                          <a:spcPct val="107000"/>
                        </a:lnSpc>
                        <a:spcAft>
                          <a:spcPts val="800"/>
                        </a:spcAft>
                      </a:pPr>
                      <a:r>
                        <a:rPr lang="en-US" sz="1800">
                          <a:ln>
                            <a:noFill/>
                          </a:ln>
                          <a:effectLst/>
                          <a:uFill>
                            <a:solidFill>
                              <a:srgbClr val="000000"/>
                            </a:solidFill>
                          </a:uFill>
                        </a:rPr>
                        <a:t>63.5%</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extLst>
                  <a:ext uri="{0D108BD9-81ED-4DB2-BD59-A6C34878D82A}">
                    <a16:rowId xmlns:a16="http://schemas.microsoft.com/office/drawing/2014/main" val="1252536145"/>
                  </a:ext>
                </a:extLst>
              </a:tr>
              <a:tr h="659622">
                <a:tc>
                  <a:txBody>
                    <a:bodyPr/>
                    <a:lstStyle/>
                    <a:p>
                      <a:pPr>
                        <a:lnSpc>
                          <a:spcPct val="107000"/>
                        </a:lnSpc>
                        <a:spcAft>
                          <a:spcPts val="800"/>
                        </a:spcAft>
                      </a:pPr>
                      <a:r>
                        <a:rPr lang="en-US" sz="1800">
                          <a:ln>
                            <a:noFill/>
                          </a:ln>
                          <a:effectLst/>
                          <a:uFill>
                            <a:solidFill>
                              <a:srgbClr val="000000"/>
                            </a:solidFill>
                          </a:uFill>
                        </a:rPr>
                        <a:t>PRI</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tc>
                  <a:txBody>
                    <a:bodyPr/>
                    <a:lstStyle/>
                    <a:p>
                      <a:pPr algn="r">
                        <a:lnSpc>
                          <a:spcPct val="107000"/>
                        </a:lnSpc>
                        <a:spcAft>
                          <a:spcPts val="800"/>
                        </a:spcAft>
                      </a:pPr>
                      <a:r>
                        <a:rPr lang="en-US" sz="1800">
                          <a:ln>
                            <a:noFill/>
                          </a:ln>
                          <a:effectLst/>
                          <a:uFill>
                            <a:solidFill>
                              <a:srgbClr val="000000"/>
                            </a:solidFill>
                          </a:uFill>
                        </a:rPr>
                        <a:t>46,782</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tc>
                  <a:txBody>
                    <a:bodyPr/>
                    <a:lstStyle/>
                    <a:p>
                      <a:pPr algn="r">
                        <a:lnSpc>
                          <a:spcPct val="107000"/>
                        </a:lnSpc>
                        <a:spcAft>
                          <a:spcPts val="800"/>
                        </a:spcAft>
                      </a:pPr>
                      <a:r>
                        <a:rPr lang="en-US" sz="1800">
                          <a:ln>
                            <a:noFill/>
                          </a:ln>
                          <a:effectLst/>
                          <a:uFill>
                            <a:solidFill>
                              <a:srgbClr val="000000"/>
                            </a:solidFill>
                          </a:uFill>
                        </a:rPr>
                        <a:t>39,561</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tc>
                  <a:txBody>
                    <a:bodyPr/>
                    <a:lstStyle/>
                    <a:p>
                      <a:pPr algn="r">
                        <a:lnSpc>
                          <a:spcPct val="107000"/>
                        </a:lnSpc>
                        <a:spcAft>
                          <a:spcPts val="800"/>
                        </a:spcAft>
                      </a:pPr>
                      <a:r>
                        <a:rPr lang="en-US" sz="1800">
                          <a:ln>
                            <a:noFill/>
                          </a:ln>
                          <a:effectLst/>
                          <a:uFill>
                            <a:solidFill>
                              <a:srgbClr val="000000"/>
                            </a:solidFill>
                          </a:uFill>
                        </a:rPr>
                        <a:t>7,221</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tc>
                  <a:txBody>
                    <a:bodyPr/>
                    <a:lstStyle/>
                    <a:p>
                      <a:pPr algn="r">
                        <a:lnSpc>
                          <a:spcPct val="107000"/>
                        </a:lnSpc>
                        <a:spcAft>
                          <a:spcPts val="800"/>
                        </a:spcAft>
                      </a:pPr>
                      <a:r>
                        <a:rPr lang="en-US" sz="1800">
                          <a:ln>
                            <a:noFill/>
                          </a:ln>
                          <a:effectLst/>
                          <a:uFill>
                            <a:solidFill>
                              <a:srgbClr val="000000"/>
                            </a:solidFill>
                          </a:uFill>
                        </a:rPr>
                        <a:t>84.6%</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tc>
                  <a:txBody>
                    <a:bodyPr/>
                    <a:lstStyle/>
                    <a:p>
                      <a:pPr algn="r">
                        <a:lnSpc>
                          <a:spcPct val="107000"/>
                        </a:lnSpc>
                        <a:spcAft>
                          <a:spcPts val="800"/>
                        </a:spcAft>
                      </a:pPr>
                      <a:r>
                        <a:rPr lang="en-US" sz="1800">
                          <a:ln>
                            <a:noFill/>
                          </a:ln>
                          <a:effectLst/>
                          <a:uFill>
                            <a:solidFill>
                              <a:srgbClr val="000000"/>
                            </a:solidFill>
                          </a:uFill>
                        </a:rPr>
                        <a:t>15.4%</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extLst>
                  <a:ext uri="{0D108BD9-81ED-4DB2-BD59-A6C34878D82A}">
                    <a16:rowId xmlns:a16="http://schemas.microsoft.com/office/drawing/2014/main" val="3302556573"/>
                  </a:ext>
                </a:extLst>
              </a:tr>
              <a:tr h="659622">
                <a:tc>
                  <a:txBody>
                    <a:bodyPr/>
                    <a:lstStyle/>
                    <a:p>
                      <a:pPr>
                        <a:lnSpc>
                          <a:spcPct val="107000"/>
                        </a:lnSpc>
                        <a:spcAft>
                          <a:spcPts val="800"/>
                        </a:spcAft>
                      </a:pPr>
                      <a:r>
                        <a:rPr lang="en-US" sz="1800">
                          <a:ln>
                            <a:noFill/>
                          </a:ln>
                          <a:effectLst/>
                          <a:uFill>
                            <a:solidFill>
                              <a:srgbClr val="000000"/>
                            </a:solidFill>
                          </a:uFill>
                        </a:rPr>
                        <a:t>SEC</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tc>
                  <a:txBody>
                    <a:bodyPr/>
                    <a:lstStyle/>
                    <a:p>
                      <a:pPr algn="r">
                        <a:lnSpc>
                          <a:spcPct val="107000"/>
                        </a:lnSpc>
                        <a:spcAft>
                          <a:spcPts val="800"/>
                        </a:spcAft>
                      </a:pPr>
                      <a:r>
                        <a:rPr lang="en-US" sz="1800">
                          <a:ln>
                            <a:noFill/>
                          </a:ln>
                          <a:effectLst/>
                          <a:uFill>
                            <a:solidFill>
                              <a:srgbClr val="000000"/>
                            </a:solidFill>
                          </a:uFill>
                        </a:rPr>
                        <a:t>6,644</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tc>
                  <a:txBody>
                    <a:bodyPr/>
                    <a:lstStyle/>
                    <a:p>
                      <a:pPr algn="r">
                        <a:lnSpc>
                          <a:spcPct val="107000"/>
                        </a:lnSpc>
                        <a:spcAft>
                          <a:spcPts val="800"/>
                        </a:spcAft>
                      </a:pPr>
                      <a:r>
                        <a:rPr lang="en-US" sz="1800">
                          <a:ln>
                            <a:noFill/>
                          </a:ln>
                          <a:effectLst/>
                          <a:uFill>
                            <a:solidFill>
                              <a:srgbClr val="000000"/>
                            </a:solidFill>
                          </a:uFill>
                        </a:rPr>
                        <a:t>6,127</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tc>
                  <a:txBody>
                    <a:bodyPr/>
                    <a:lstStyle/>
                    <a:p>
                      <a:pPr algn="r">
                        <a:lnSpc>
                          <a:spcPct val="107000"/>
                        </a:lnSpc>
                        <a:spcAft>
                          <a:spcPts val="800"/>
                        </a:spcAft>
                      </a:pPr>
                      <a:r>
                        <a:rPr lang="en-US" sz="1800">
                          <a:ln>
                            <a:noFill/>
                          </a:ln>
                          <a:effectLst/>
                          <a:uFill>
                            <a:solidFill>
                              <a:srgbClr val="000000"/>
                            </a:solidFill>
                          </a:uFill>
                        </a:rPr>
                        <a:t>517</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tc>
                  <a:txBody>
                    <a:bodyPr/>
                    <a:lstStyle/>
                    <a:p>
                      <a:pPr algn="r">
                        <a:lnSpc>
                          <a:spcPct val="107000"/>
                        </a:lnSpc>
                        <a:spcAft>
                          <a:spcPts val="800"/>
                        </a:spcAft>
                      </a:pPr>
                      <a:r>
                        <a:rPr lang="en-US" sz="1800">
                          <a:ln>
                            <a:noFill/>
                          </a:ln>
                          <a:effectLst/>
                          <a:uFill>
                            <a:solidFill>
                              <a:srgbClr val="000000"/>
                            </a:solidFill>
                          </a:uFill>
                        </a:rPr>
                        <a:t>92.2%</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tc>
                  <a:txBody>
                    <a:bodyPr/>
                    <a:lstStyle/>
                    <a:p>
                      <a:pPr algn="r">
                        <a:lnSpc>
                          <a:spcPct val="107000"/>
                        </a:lnSpc>
                        <a:spcAft>
                          <a:spcPts val="800"/>
                        </a:spcAft>
                      </a:pPr>
                      <a:r>
                        <a:rPr lang="en-US" sz="1800">
                          <a:ln>
                            <a:noFill/>
                          </a:ln>
                          <a:effectLst/>
                          <a:uFill>
                            <a:solidFill>
                              <a:srgbClr val="000000"/>
                            </a:solidFill>
                          </a:uFill>
                        </a:rPr>
                        <a:t>7.8%</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extLst>
                  <a:ext uri="{0D108BD9-81ED-4DB2-BD59-A6C34878D82A}">
                    <a16:rowId xmlns:a16="http://schemas.microsoft.com/office/drawing/2014/main" val="2953235631"/>
                  </a:ext>
                </a:extLst>
              </a:tr>
              <a:tr h="659622">
                <a:tc>
                  <a:txBody>
                    <a:bodyPr/>
                    <a:lstStyle/>
                    <a:p>
                      <a:pPr>
                        <a:lnSpc>
                          <a:spcPct val="107000"/>
                        </a:lnSpc>
                        <a:spcAft>
                          <a:spcPts val="800"/>
                        </a:spcAft>
                      </a:pPr>
                      <a:r>
                        <a:rPr lang="en-US" sz="1800">
                          <a:ln>
                            <a:noFill/>
                          </a:ln>
                          <a:effectLst/>
                          <a:uFill>
                            <a:solidFill>
                              <a:srgbClr val="000000"/>
                            </a:solidFill>
                          </a:uFill>
                        </a:rPr>
                        <a:t>Total</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tc>
                  <a:txBody>
                    <a:bodyPr/>
                    <a:lstStyle/>
                    <a:p>
                      <a:pPr algn="r">
                        <a:lnSpc>
                          <a:spcPct val="107000"/>
                        </a:lnSpc>
                        <a:spcAft>
                          <a:spcPts val="800"/>
                        </a:spcAft>
                      </a:pPr>
                      <a:r>
                        <a:rPr lang="en-US" sz="1800">
                          <a:ln>
                            <a:noFill/>
                          </a:ln>
                          <a:effectLst/>
                          <a:uFill>
                            <a:solidFill>
                              <a:srgbClr val="000000"/>
                            </a:solidFill>
                          </a:uFill>
                        </a:rPr>
                        <a:t>60,711</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tc>
                  <a:txBody>
                    <a:bodyPr/>
                    <a:lstStyle/>
                    <a:p>
                      <a:pPr algn="r">
                        <a:lnSpc>
                          <a:spcPct val="107000"/>
                        </a:lnSpc>
                        <a:spcAft>
                          <a:spcPts val="800"/>
                        </a:spcAft>
                      </a:pPr>
                      <a:r>
                        <a:rPr lang="en-US" sz="1800">
                          <a:ln>
                            <a:noFill/>
                          </a:ln>
                          <a:effectLst/>
                          <a:uFill>
                            <a:solidFill>
                              <a:srgbClr val="000000"/>
                            </a:solidFill>
                          </a:uFill>
                        </a:rPr>
                        <a:t>49,980</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tc>
                  <a:txBody>
                    <a:bodyPr/>
                    <a:lstStyle/>
                    <a:p>
                      <a:pPr algn="r">
                        <a:lnSpc>
                          <a:spcPct val="107000"/>
                        </a:lnSpc>
                        <a:spcAft>
                          <a:spcPts val="800"/>
                        </a:spcAft>
                      </a:pPr>
                      <a:r>
                        <a:rPr lang="en-US" sz="1800">
                          <a:ln>
                            <a:noFill/>
                          </a:ln>
                          <a:effectLst/>
                          <a:uFill>
                            <a:solidFill>
                              <a:srgbClr val="000000"/>
                            </a:solidFill>
                          </a:uFill>
                        </a:rPr>
                        <a:t>10,731</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tc>
                  <a:txBody>
                    <a:bodyPr/>
                    <a:lstStyle/>
                    <a:p>
                      <a:pPr algn="r">
                        <a:lnSpc>
                          <a:spcPct val="107000"/>
                        </a:lnSpc>
                        <a:spcAft>
                          <a:spcPts val="800"/>
                        </a:spcAft>
                      </a:pPr>
                      <a:r>
                        <a:rPr lang="en-US" sz="1800">
                          <a:ln>
                            <a:noFill/>
                          </a:ln>
                          <a:effectLst/>
                          <a:uFill>
                            <a:solidFill>
                              <a:srgbClr val="000000"/>
                            </a:solidFill>
                          </a:uFill>
                        </a:rPr>
                        <a:t>82.3%</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tc>
                  <a:txBody>
                    <a:bodyPr/>
                    <a:lstStyle/>
                    <a:p>
                      <a:pPr algn="r">
                        <a:lnSpc>
                          <a:spcPct val="107000"/>
                        </a:lnSpc>
                        <a:spcAft>
                          <a:spcPts val="800"/>
                        </a:spcAft>
                      </a:pPr>
                      <a:r>
                        <a:rPr lang="en-US" sz="1800" dirty="0">
                          <a:ln>
                            <a:noFill/>
                          </a:ln>
                          <a:effectLst/>
                          <a:uFill>
                            <a:solidFill>
                              <a:srgbClr val="000000"/>
                            </a:solidFill>
                          </a:uFill>
                        </a:rPr>
                        <a:t>17.7%</a:t>
                      </a:r>
                      <a:endParaRPr lang="en-SS" sz="1800" dirty="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999" marR="49999" marT="49999" marB="49999" anchor="b"/>
                </a:tc>
                <a:extLst>
                  <a:ext uri="{0D108BD9-81ED-4DB2-BD59-A6C34878D82A}">
                    <a16:rowId xmlns:a16="http://schemas.microsoft.com/office/drawing/2014/main" val="3260715273"/>
                  </a:ext>
                </a:extLst>
              </a:tr>
            </a:tbl>
          </a:graphicData>
        </a:graphic>
      </p:graphicFrame>
    </p:spTree>
    <p:extLst>
      <p:ext uri="{BB962C8B-B14F-4D97-AF65-F5344CB8AC3E}">
        <p14:creationId xmlns:p14="http://schemas.microsoft.com/office/powerpoint/2010/main" val="14419631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24403-4B97-1CA7-9250-2739C4A89180}"/>
              </a:ext>
            </a:extLst>
          </p:cNvPr>
          <p:cNvSpPr>
            <a:spLocks noGrp="1"/>
          </p:cNvSpPr>
          <p:nvPr>
            <p:ph type="title"/>
          </p:nvPr>
        </p:nvSpPr>
        <p:spPr>
          <a:xfrm>
            <a:off x="2895600" y="122714"/>
            <a:ext cx="8610600" cy="808301"/>
          </a:xfrm>
        </p:spPr>
        <p:txBody>
          <a:bodyPr>
            <a:normAutofit fontScale="90000"/>
          </a:bodyPr>
          <a:lstStyle/>
          <a:p>
            <a:r>
              <a:rPr lang="it-IT" dirty="0" err="1"/>
              <a:t>QUALIFICATIONS</a:t>
            </a:r>
            <a:r>
              <a:rPr lang="it-IT" dirty="0"/>
              <a:t> OF PRIMARY SCHOOL TEACHERS </a:t>
            </a:r>
            <a:endParaRPr lang="en-SS" dirty="0"/>
          </a:p>
        </p:txBody>
      </p:sp>
      <p:sp>
        <p:nvSpPr>
          <p:cNvPr id="3" name="Text Placeholder 2">
            <a:extLst>
              <a:ext uri="{FF2B5EF4-FFF2-40B4-BE49-F238E27FC236}">
                <a16:creationId xmlns:a16="http://schemas.microsoft.com/office/drawing/2014/main" id="{3B8351ED-F540-D296-90E3-AF077776B1A5}"/>
              </a:ext>
            </a:extLst>
          </p:cNvPr>
          <p:cNvSpPr>
            <a:spLocks noGrp="1"/>
          </p:cNvSpPr>
          <p:nvPr>
            <p:ph idx="1"/>
          </p:nvPr>
        </p:nvSpPr>
        <p:spPr/>
        <p:txBody>
          <a:bodyPr/>
          <a:lstStyle/>
          <a:p>
            <a:endParaRPr lang="en-SS" dirty="0"/>
          </a:p>
        </p:txBody>
      </p:sp>
      <p:graphicFrame>
        <p:nvGraphicFramePr>
          <p:cNvPr id="5" name="Table 4">
            <a:extLst>
              <a:ext uri="{FF2B5EF4-FFF2-40B4-BE49-F238E27FC236}">
                <a16:creationId xmlns:a16="http://schemas.microsoft.com/office/drawing/2014/main" id="{08109B6F-7E72-6957-322A-5A19665F1E77}"/>
              </a:ext>
            </a:extLst>
          </p:cNvPr>
          <p:cNvGraphicFramePr/>
          <p:nvPr/>
        </p:nvGraphicFramePr>
        <p:xfrm>
          <a:off x="685800" y="749588"/>
          <a:ext cx="11245516" cy="6058987"/>
        </p:xfrm>
        <a:graphic>
          <a:graphicData uri="http://schemas.openxmlformats.org/drawingml/2006/table">
            <a:tbl>
              <a:tblPr firstRow="1" firstCol="1" bandRow="1">
                <a:tableStyleId>{5C22544A-7EE6-4342-B048-85BDC9FD1C3A}</a:tableStyleId>
              </a:tblPr>
              <a:tblGrid>
                <a:gridCol w="5468471">
                  <a:extLst>
                    <a:ext uri="{9D8B030D-6E8A-4147-A177-3AD203B41FA5}">
                      <a16:colId xmlns:a16="http://schemas.microsoft.com/office/drawing/2014/main" val="2705409997"/>
                    </a:ext>
                  </a:extLst>
                </a:gridCol>
                <a:gridCol w="1018379">
                  <a:extLst>
                    <a:ext uri="{9D8B030D-6E8A-4147-A177-3AD203B41FA5}">
                      <a16:colId xmlns:a16="http://schemas.microsoft.com/office/drawing/2014/main" val="345600162"/>
                    </a:ext>
                  </a:extLst>
                </a:gridCol>
                <a:gridCol w="1496115">
                  <a:extLst>
                    <a:ext uri="{9D8B030D-6E8A-4147-A177-3AD203B41FA5}">
                      <a16:colId xmlns:a16="http://schemas.microsoft.com/office/drawing/2014/main" val="261118306"/>
                    </a:ext>
                  </a:extLst>
                </a:gridCol>
                <a:gridCol w="1196042">
                  <a:extLst>
                    <a:ext uri="{9D8B030D-6E8A-4147-A177-3AD203B41FA5}">
                      <a16:colId xmlns:a16="http://schemas.microsoft.com/office/drawing/2014/main" val="2085376453"/>
                    </a:ext>
                  </a:extLst>
                </a:gridCol>
                <a:gridCol w="1045580">
                  <a:extLst>
                    <a:ext uri="{9D8B030D-6E8A-4147-A177-3AD203B41FA5}">
                      <a16:colId xmlns:a16="http://schemas.microsoft.com/office/drawing/2014/main" val="195511278"/>
                    </a:ext>
                  </a:extLst>
                </a:gridCol>
                <a:gridCol w="1020929">
                  <a:extLst>
                    <a:ext uri="{9D8B030D-6E8A-4147-A177-3AD203B41FA5}">
                      <a16:colId xmlns:a16="http://schemas.microsoft.com/office/drawing/2014/main" val="156097473"/>
                    </a:ext>
                  </a:extLst>
                </a:gridCol>
              </a:tblGrid>
              <a:tr h="340303">
                <a:tc gridSpan="6">
                  <a:txBody>
                    <a:bodyPr/>
                    <a:lstStyle/>
                    <a:p>
                      <a:pPr>
                        <a:lnSpc>
                          <a:spcPct val="107000"/>
                        </a:lnSpc>
                        <a:spcBef>
                          <a:spcPts val="200"/>
                        </a:spcBef>
                      </a:pPr>
                      <a:r>
                        <a:rPr lang="en-US" sz="1800">
                          <a:effectLst/>
                          <a:uFill>
                            <a:solidFill>
                              <a:srgbClr val="2F5496"/>
                            </a:solidFill>
                          </a:uFill>
                        </a:rPr>
                        <a:t>Table 5.60: Number of Primary Teachers with the specified teaching qualification obtained</a:t>
                      </a:r>
                      <a:endParaRPr lang="en-SS" sz="1800" b="1" i="1">
                        <a:solidFill>
                          <a:srgbClr val="2F5496"/>
                        </a:solidFill>
                        <a:effectLst/>
                        <a:uFill>
                          <a:solidFill>
                            <a:srgbClr val="2F5496"/>
                          </a:solidFill>
                        </a:uFill>
                        <a:latin typeface="Times New Roman" panose="02020603050405020304" pitchFamily="18" charset="0"/>
                        <a:ea typeface="Calibri Light" panose="020F0302020204030204" pitchFamily="34" charset="0"/>
                        <a:cs typeface="Calibri Light" panose="020F0302020204030204" pitchFamily="34" charset="0"/>
                      </a:endParaRPr>
                    </a:p>
                  </a:txBody>
                  <a:tcPr marL="49149" marR="49149" marT="49149" marB="49149" anchor="b"/>
                </a:tc>
                <a:tc hMerge="1">
                  <a:txBody>
                    <a:bodyPr/>
                    <a:lstStyle/>
                    <a:p>
                      <a:endParaRPr lang="en-SS"/>
                    </a:p>
                  </a:txBody>
                  <a:tcPr/>
                </a:tc>
                <a:tc hMerge="1">
                  <a:txBody>
                    <a:bodyPr/>
                    <a:lstStyle/>
                    <a:p>
                      <a:endParaRPr lang="en-SS"/>
                    </a:p>
                  </a:txBody>
                  <a:tcPr/>
                </a:tc>
                <a:tc hMerge="1">
                  <a:txBody>
                    <a:bodyPr/>
                    <a:lstStyle/>
                    <a:p>
                      <a:endParaRPr lang="en-SS"/>
                    </a:p>
                  </a:txBody>
                  <a:tcPr/>
                </a:tc>
                <a:tc hMerge="1">
                  <a:txBody>
                    <a:bodyPr/>
                    <a:lstStyle/>
                    <a:p>
                      <a:endParaRPr lang="en-SS"/>
                    </a:p>
                  </a:txBody>
                  <a:tcPr/>
                </a:tc>
                <a:tc hMerge="1">
                  <a:txBody>
                    <a:bodyPr/>
                    <a:lstStyle/>
                    <a:p>
                      <a:endParaRPr lang="en-SS"/>
                    </a:p>
                  </a:txBody>
                  <a:tcPr/>
                </a:tc>
                <a:extLst>
                  <a:ext uri="{0D108BD9-81ED-4DB2-BD59-A6C34878D82A}">
                    <a16:rowId xmlns:a16="http://schemas.microsoft.com/office/drawing/2014/main" val="4199850667"/>
                  </a:ext>
                </a:extLst>
              </a:tr>
              <a:tr h="341536">
                <a:tc>
                  <a:txBody>
                    <a:bodyPr/>
                    <a:lstStyle/>
                    <a:p>
                      <a:pPr>
                        <a:lnSpc>
                          <a:spcPct val="107000"/>
                        </a:lnSpc>
                        <a:spcAft>
                          <a:spcPts val="800"/>
                        </a:spcAft>
                      </a:pPr>
                      <a:r>
                        <a:rPr lang="en-US" sz="1800">
                          <a:ln>
                            <a:noFill/>
                          </a:ln>
                          <a:effectLst/>
                          <a:uFill>
                            <a:solidFill>
                              <a:srgbClr val="000000"/>
                            </a:solidFill>
                          </a:uFill>
                        </a:rPr>
                        <a:t>State</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None</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Certificate</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Diploma</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Degree</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Total</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extLst>
                  <a:ext uri="{0D108BD9-81ED-4DB2-BD59-A6C34878D82A}">
                    <a16:rowId xmlns:a16="http://schemas.microsoft.com/office/drawing/2014/main" val="2305982266"/>
                  </a:ext>
                </a:extLst>
              </a:tr>
              <a:tr h="341536">
                <a:tc>
                  <a:txBody>
                    <a:bodyPr/>
                    <a:lstStyle/>
                    <a:p>
                      <a:pPr>
                        <a:lnSpc>
                          <a:spcPct val="107000"/>
                        </a:lnSpc>
                        <a:spcAft>
                          <a:spcPts val="800"/>
                        </a:spcAft>
                      </a:pPr>
                      <a:r>
                        <a:rPr lang="en-US" sz="1800">
                          <a:ln>
                            <a:noFill/>
                          </a:ln>
                          <a:effectLst/>
                          <a:uFill>
                            <a:solidFill>
                              <a:srgbClr val="000000"/>
                            </a:solidFill>
                          </a:uFill>
                        </a:rPr>
                        <a:t>Abyei AA</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63</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355</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13</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7</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438</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extLst>
                  <a:ext uri="{0D108BD9-81ED-4DB2-BD59-A6C34878D82A}">
                    <a16:rowId xmlns:a16="http://schemas.microsoft.com/office/drawing/2014/main" val="2475021337"/>
                  </a:ext>
                </a:extLst>
              </a:tr>
              <a:tr h="341536">
                <a:tc>
                  <a:txBody>
                    <a:bodyPr/>
                    <a:lstStyle/>
                    <a:p>
                      <a:pPr>
                        <a:lnSpc>
                          <a:spcPct val="107000"/>
                        </a:lnSpc>
                        <a:spcAft>
                          <a:spcPts val="800"/>
                        </a:spcAft>
                      </a:pPr>
                      <a:r>
                        <a:rPr lang="en-US" sz="1800">
                          <a:ln>
                            <a:noFill/>
                          </a:ln>
                          <a:effectLst/>
                          <a:uFill>
                            <a:solidFill>
                              <a:srgbClr val="000000"/>
                            </a:solidFill>
                          </a:uFill>
                        </a:rPr>
                        <a:t>Central Equatoria</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2,674</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2,115</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477</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295</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5,561</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extLst>
                  <a:ext uri="{0D108BD9-81ED-4DB2-BD59-A6C34878D82A}">
                    <a16:rowId xmlns:a16="http://schemas.microsoft.com/office/drawing/2014/main" val="2095507451"/>
                  </a:ext>
                </a:extLst>
              </a:tr>
              <a:tr h="341536">
                <a:tc>
                  <a:txBody>
                    <a:bodyPr/>
                    <a:lstStyle/>
                    <a:p>
                      <a:pPr>
                        <a:lnSpc>
                          <a:spcPct val="107000"/>
                        </a:lnSpc>
                        <a:spcAft>
                          <a:spcPts val="800"/>
                        </a:spcAft>
                      </a:pPr>
                      <a:r>
                        <a:rPr lang="en-US" sz="1800">
                          <a:ln>
                            <a:noFill/>
                          </a:ln>
                          <a:effectLst/>
                          <a:uFill>
                            <a:solidFill>
                              <a:srgbClr val="000000"/>
                            </a:solidFill>
                          </a:uFill>
                        </a:rPr>
                        <a:t>Eastern Equatoria</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896</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1,727</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149</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48</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2,820</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extLst>
                  <a:ext uri="{0D108BD9-81ED-4DB2-BD59-A6C34878D82A}">
                    <a16:rowId xmlns:a16="http://schemas.microsoft.com/office/drawing/2014/main" val="2178238669"/>
                  </a:ext>
                </a:extLst>
              </a:tr>
              <a:tr h="341536">
                <a:tc>
                  <a:txBody>
                    <a:bodyPr/>
                    <a:lstStyle/>
                    <a:p>
                      <a:pPr>
                        <a:lnSpc>
                          <a:spcPct val="107000"/>
                        </a:lnSpc>
                        <a:spcAft>
                          <a:spcPts val="800"/>
                        </a:spcAft>
                      </a:pPr>
                      <a:r>
                        <a:rPr lang="en-US" sz="1800">
                          <a:ln>
                            <a:noFill/>
                          </a:ln>
                          <a:effectLst/>
                          <a:uFill>
                            <a:solidFill>
                              <a:srgbClr val="000000"/>
                            </a:solidFill>
                          </a:uFill>
                        </a:rPr>
                        <a:t>Jonglei</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1,218</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1,233</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63</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15</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2,529</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extLst>
                  <a:ext uri="{0D108BD9-81ED-4DB2-BD59-A6C34878D82A}">
                    <a16:rowId xmlns:a16="http://schemas.microsoft.com/office/drawing/2014/main" val="1039250889"/>
                  </a:ext>
                </a:extLst>
              </a:tr>
              <a:tr h="341536">
                <a:tc>
                  <a:txBody>
                    <a:bodyPr/>
                    <a:lstStyle/>
                    <a:p>
                      <a:pPr>
                        <a:lnSpc>
                          <a:spcPct val="107000"/>
                        </a:lnSpc>
                        <a:spcAft>
                          <a:spcPts val="800"/>
                        </a:spcAft>
                      </a:pPr>
                      <a:r>
                        <a:rPr lang="en-US" sz="1800">
                          <a:ln>
                            <a:noFill/>
                          </a:ln>
                          <a:effectLst/>
                          <a:uFill>
                            <a:solidFill>
                              <a:srgbClr val="000000"/>
                            </a:solidFill>
                          </a:uFill>
                        </a:rPr>
                        <a:t>Lakes</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2,782</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2,403</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38</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22</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5,245</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extLst>
                  <a:ext uri="{0D108BD9-81ED-4DB2-BD59-A6C34878D82A}">
                    <a16:rowId xmlns:a16="http://schemas.microsoft.com/office/drawing/2014/main" val="3348886066"/>
                  </a:ext>
                </a:extLst>
              </a:tr>
              <a:tr h="341536">
                <a:tc>
                  <a:txBody>
                    <a:bodyPr/>
                    <a:lstStyle/>
                    <a:p>
                      <a:pPr>
                        <a:lnSpc>
                          <a:spcPct val="107000"/>
                        </a:lnSpc>
                        <a:spcAft>
                          <a:spcPts val="800"/>
                        </a:spcAft>
                      </a:pPr>
                      <a:r>
                        <a:rPr lang="en-US" sz="1800">
                          <a:ln>
                            <a:noFill/>
                          </a:ln>
                          <a:effectLst/>
                          <a:uFill>
                            <a:solidFill>
                              <a:srgbClr val="000000"/>
                            </a:solidFill>
                          </a:uFill>
                        </a:rPr>
                        <a:t>Northern Bahr el Ghazal</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5,217</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3,143</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71</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12</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8,443</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extLst>
                  <a:ext uri="{0D108BD9-81ED-4DB2-BD59-A6C34878D82A}">
                    <a16:rowId xmlns:a16="http://schemas.microsoft.com/office/drawing/2014/main" val="1199451111"/>
                  </a:ext>
                </a:extLst>
              </a:tr>
              <a:tr h="341536">
                <a:tc>
                  <a:txBody>
                    <a:bodyPr/>
                    <a:lstStyle/>
                    <a:p>
                      <a:pPr>
                        <a:lnSpc>
                          <a:spcPct val="107000"/>
                        </a:lnSpc>
                        <a:spcAft>
                          <a:spcPts val="800"/>
                        </a:spcAft>
                      </a:pPr>
                      <a:r>
                        <a:rPr lang="en-US" sz="1800">
                          <a:ln>
                            <a:noFill/>
                          </a:ln>
                          <a:effectLst/>
                          <a:uFill>
                            <a:solidFill>
                              <a:srgbClr val="000000"/>
                            </a:solidFill>
                          </a:uFill>
                        </a:rPr>
                        <a:t>Pibor AA</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278</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396</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35</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10</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719</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extLst>
                  <a:ext uri="{0D108BD9-81ED-4DB2-BD59-A6C34878D82A}">
                    <a16:rowId xmlns:a16="http://schemas.microsoft.com/office/drawing/2014/main" val="1022574872"/>
                  </a:ext>
                </a:extLst>
              </a:tr>
              <a:tr h="341536">
                <a:tc>
                  <a:txBody>
                    <a:bodyPr/>
                    <a:lstStyle/>
                    <a:p>
                      <a:pPr>
                        <a:lnSpc>
                          <a:spcPct val="107000"/>
                        </a:lnSpc>
                        <a:spcAft>
                          <a:spcPts val="800"/>
                        </a:spcAft>
                      </a:pPr>
                      <a:r>
                        <a:rPr lang="en-US" sz="1800">
                          <a:ln>
                            <a:noFill/>
                          </a:ln>
                          <a:effectLst/>
                          <a:uFill>
                            <a:solidFill>
                              <a:srgbClr val="000000"/>
                            </a:solidFill>
                          </a:uFill>
                        </a:rPr>
                        <a:t>Ruweng AA</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335</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318</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15</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6</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674</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extLst>
                  <a:ext uri="{0D108BD9-81ED-4DB2-BD59-A6C34878D82A}">
                    <a16:rowId xmlns:a16="http://schemas.microsoft.com/office/drawing/2014/main" val="739844195"/>
                  </a:ext>
                </a:extLst>
              </a:tr>
              <a:tr h="341536">
                <a:tc>
                  <a:txBody>
                    <a:bodyPr/>
                    <a:lstStyle/>
                    <a:p>
                      <a:pPr>
                        <a:lnSpc>
                          <a:spcPct val="107000"/>
                        </a:lnSpc>
                        <a:spcAft>
                          <a:spcPts val="800"/>
                        </a:spcAft>
                      </a:pPr>
                      <a:r>
                        <a:rPr lang="en-US" sz="1800">
                          <a:ln>
                            <a:noFill/>
                          </a:ln>
                          <a:effectLst/>
                          <a:uFill>
                            <a:solidFill>
                              <a:srgbClr val="000000"/>
                            </a:solidFill>
                          </a:uFill>
                        </a:rPr>
                        <a:t>Unity</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1,143</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717</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12</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17</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1,889</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extLst>
                  <a:ext uri="{0D108BD9-81ED-4DB2-BD59-A6C34878D82A}">
                    <a16:rowId xmlns:a16="http://schemas.microsoft.com/office/drawing/2014/main" val="1820571197"/>
                  </a:ext>
                </a:extLst>
              </a:tr>
              <a:tr h="341536">
                <a:tc>
                  <a:txBody>
                    <a:bodyPr/>
                    <a:lstStyle/>
                    <a:p>
                      <a:pPr>
                        <a:lnSpc>
                          <a:spcPct val="107000"/>
                        </a:lnSpc>
                        <a:spcAft>
                          <a:spcPts val="800"/>
                        </a:spcAft>
                      </a:pPr>
                      <a:r>
                        <a:rPr lang="en-US" sz="1800">
                          <a:ln>
                            <a:noFill/>
                          </a:ln>
                          <a:effectLst/>
                          <a:uFill>
                            <a:solidFill>
                              <a:srgbClr val="000000"/>
                            </a:solidFill>
                          </a:uFill>
                        </a:rPr>
                        <a:t>Upper Nile</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423</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956</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169</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69</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1,617</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extLst>
                  <a:ext uri="{0D108BD9-81ED-4DB2-BD59-A6C34878D82A}">
                    <a16:rowId xmlns:a16="http://schemas.microsoft.com/office/drawing/2014/main" val="1774329390"/>
                  </a:ext>
                </a:extLst>
              </a:tr>
              <a:tr h="341536">
                <a:tc>
                  <a:txBody>
                    <a:bodyPr/>
                    <a:lstStyle/>
                    <a:p>
                      <a:pPr>
                        <a:lnSpc>
                          <a:spcPct val="107000"/>
                        </a:lnSpc>
                        <a:spcAft>
                          <a:spcPts val="800"/>
                        </a:spcAft>
                      </a:pPr>
                      <a:r>
                        <a:rPr lang="en-US" sz="1800">
                          <a:ln>
                            <a:noFill/>
                          </a:ln>
                          <a:effectLst/>
                          <a:uFill>
                            <a:solidFill>
                              <a:srgbClr val="000000"/>
                            </a:solidFill>
                          </a:uFill>
                        </a:rPr>
                        <a:t>Warrap</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5,816</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3,700</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127</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141</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9,784</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extLst>
                  <a:ext uri="{0D108BD9-81ED-4DB2-BD59-A6C34878D82A}">
                    <a16:rowId xmlns:a16="http://schemas.microsoft.com/office/drawing/2014/main" val="1921083752"/>
                  </a:ext>
                </a:extLst>
              </a:tr>
              <a:tr h="341536">
                <a:tc>
                  <a:txBody>
                    <a:bodyPr/>
                    <a:lstStyle/>
                    <a:p>
                      <a:pPr>
                        <a:lnSpc>
                          <a:spcPct val="107000"/>
                        </a:lnSpc>
                        <a:spcAft>
                          <a:spcPts val="800"/>
                        </a:spcAft>
                      </a:pPr>
                      <a:r>
                        <a:rPr lang="en-US" sz="1800">
                          <a:ln>
                            <a:noFill/>
                          </a:ln>
                          <a:effectLst/>
                          <a:uFill>
                            <a:solidFill>
                              <a:srgbClr val="000000"/>
                            </a:solidFill>
                          </a:uFill>
                        </a:rPr>
                        <a:t>Western Bahr el Ghazal</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1,896</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1,412</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166</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84</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3,558</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extLst>
                  <a:ext uri="{0D108BD9-81ED-4DB2-BD59-A6C34878D82A}">
                    <a16:rowId xmlns:a16="http://schemas.microsoft.com/office/drawing/2014/main" val="2371084040"/>
                  </a:ext>
                </a:extLst>
              </a:tr>
              <a:tr h="341536">
                <a:tc>
                  <a:txBody>
                    <a:bodyPr/>
                    <a:lstStyle/>
                    <a:p>
                      <a:pPr>
                        <a:lnSpc>
                          <a:spcPct val="107000"/>
                        </a:lnSpc>
                        <a:spcAft>
                          <a:spcPts val="800"/>
                        </a:spcAft>
                      </a:pPr>
                      <a:r>
                        <a:rPr lang="en-US" sz="1800">
                          <a:ln>
                            <a:noFill/>
                          </a:ln>
                          <a:effectLst/>
                          <a:uFill>
                            <a:solidFill>
                              <a:srgbClr val="000000"/>
                            </a:solidFill>
                          </a:uFill>
                        </a:rPr>
                        <a:t>Western Equatoria</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1,952</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1,469</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67</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17</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3,505</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extLst>
                  <a:ext uri="{0D108BD9-81ED-4DB2-BD59-A6C34878D82A}">
                    <a16:rowId xmlns:a16="http://schemas.microsoft.com/office/drawing/2014/main" val="2176812723"/>
                  </a:ext>
                </a:extLst>
              </a:tr>
              <a:tr h="341536">
                <a:tc>
                  <a:txBody>
                    <a:bodyPr/>
                    <a:lstStyle/>
                    <a:p>
                      <a:pPr>
                        <a:lnSpc>
                          <a:spcPct val="107000"/>
                        </a:lnSpc>
                        <a:spcAft>
                          <a:spcPts val="800"/>
                        </a:spcAft>
                      </a:pPr>
                      <a:r>
                        <a:rPr lang="en-US" sz="1800">
                          <a:ln>
                            <a:noFill/>
                          </a:ln>
                          <a:effectLst/>
                          <a:uFill>
                            <a:solidFill>
                              <a:srgbClr val="000000"/>
                            </a:solidFill>
                          </a:uFill>
                        </a:rPr>
                        <a:t>Total</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24,693</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19,944</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1,402</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a:ln>
                            <a:noFill/>
                          </a:ln>
                          <a:effectLst/>
                          <a:uFill>
                            <a:solidFill>
                              <a:srgbClr val="000000"/>
                            </a:solidFill>
                          </a:uFill>
                        </a:rPr>
                        <a:t>743</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tc>
                  <a:txBody>
                    <a:bodyPr/>
                    <a:lstStyle/>
                    <a:p>
                      <a:pPr algn="r">
                        <a:lnSpc>
                          <a:spcPct val="107000"/>
                        </a:lnSpc>
                        <a:spcAft>
                          <a:spcPts val="800"/>
                        </a:spcAft>
                      </a:pPr>
                      <a:r>
                        <a:rPr lang="en-US" sz="1800" dirty="0">
                          <a:ln>
                            <a:noFill/>
                          </a:ln>
                          <a:effectLst/>
                          <a:uFill>
                            <a:solidFill>
                              <a:srgbClr val="000000"/>
                            </a:solidFill>
                          </a:uFill>
                        </a:rPr>
                        <a:t>46,782</a:t>
                      </a:r>
                      <a:endParaRPr lang="en-SS" sz="1800" dirty="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9149" marR="49149" marT="49149" marB="49149" anchor="b"/>
                </a:tc>
                <a:extLst>
                  <a:ext uri="{0D108BD9-81ED-4DB2-BD59-A6C34878D82A}">
                    <a16:rowId xmlns:a16="http://schemas.microsoft.com/office/drawing/2014/main" val="1044731987"/>
                  </a:ext>
                </a:extLst>
              </a:tr>
            </a:tbl>
          </a:graphicData>
        </a:graphic>
      </p:graphicFrame>
    </p:spTree>
    <p:extLst>
      <p:ext uri="{BB962C8B-B14F-4D97-AF65-F5344CB8AC3E}">
        <p14:creationId xmlns:p14="http://schemas.microsoft.com/office/powerpoint/2010/main" val="36531821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D8AE7-A102-4C94-C68D-415C81E0B2F6}"/>
              </a:ext>
            </a:extLst>
          </p:cNvPr>
          <p:cNvSpPr>
            <a:spLocks noGrp="1"/>
          </p:cNvSpPr>
          <p:nvPr>
            <p:ph type="title"/>
          </p:nvPr>
        </p:nvSpPr>
        <p:spPr>
          <a:xfrm>
            <a:off x="685798" y="109585"/>
            <a:ext cx="10820402" cy="761384"/>
          </a:xfrm>
        </p:spPr>
        <p:txBody>
          <a:bodyPr>
            <a:normAutofit/>
          </a:bodyPr>
          <a:lstStyle/>
          <a:p>
            <a:r>
              <a:rPr lang="it-IT" dirty="0" err="1"/>
              <a:t>QUALIFICATIONS</a:t>
            </a:r>
            <a:r>
              <a:rPr lang="it-IT" dirty="0"/>
              <a:t> OF SECONDARY SCHOOL TEACHERS</a:t>
            </a:r>
            <a:endParaRPr lang="en-SS" dirty="0"/>
          </a:p>
        </p:txBody>
      </p:sp>
      <p:sp>
        <p:nvSpPr>
          <p:cNvPr id="3" name="Content Placeholder 2">
            <a:extLst>
              <a:ext uri="{FF2B5EF4-FFF2-40B4-BE49-F238E27FC236}">
                <a16:creationId xmlns:a16="http://schemas.microsoft.com/office/drawing/2014/main" id="{F9C9BA8C-C63B-D79D-1DF9-3F7A7690BC42}"/>
              </a:ext>
            </a:extLst>
          </p:cNvPr>
          <p:cNvSpPr>
            <a:spLocks noGrp="1"/>
          </p:cNvSpPr>
          <p:nvPr>
            <p:ph idx="1"/>
          </p:nvPr>
        </p:nvSpPr>
        <p:spPr/>
        <p:txBody>
          <a:bodyPr/>
          <a:lstStyle/>
          <a:p>
            <a:endParaRPr lang="en-SS" dirty="0"/>
          </a:p>
        </p:txBody>
      </p:sp>
      <p:graphicFrame>
        <p:nvGraphicFramePr>
          <p:cNvPr id="5" name="Table 4">
            <a:extLst>
              <a:ext uri="{FF2B5EF4-FFF2-40B4-BE49-F238E27FC236}">
                <a16:creationId xmlns:a16="http://schemas.microsoft.com/office/drawing/2014/main" id="{C9F5D817-9968-4415-D072-C82C0EBDE057}"/>
              </a:ext>
            </a:extLst>
          </p:cNvPr>
          <p:cNvGraphicFramePr/>
          <p:nvPr/>
        </p:nvGraphicFramePr>
        <p:xfrm>
          <a:off x="685800" y="740104"/>
          <a:ext cx="10820402" cy="6426886"/>
        </p:xfrm>
        <a:graphic>
          <a:graphicData uri="http://schemas.openxmlformats.org/drawingml/2006/table">
            <a:tbl>
              <a:tblPr firstRow="1" firstCol="1" bandRow="1">
                <a:tableStyleId>{5C22544A-7EE6-4342-B048-85BDC9FD1C3A}</a:tableStyleId>
              </a:tblPr>
              <a:tblGrid>
                <a:gridCol w="4571952">
                  <a:extLst>
                    <a:ext uri="{9D8B030D-6E8A-4147-A177-3AD203B41FA5}">
                      <a16:colId xmlns:a16="http://schemas.microsoft.com/office/drawing/2014/main" val="3037872569"/>
                    </a:ext>
                  </a:extLst>
                </a:gridCol>
                <a:gridCol w="1022762">
                  <a:extLst>
                    <a:ext uri="{9D8B030D-6E8A-4147-A177-3AD203B41FA5}">
                      <a16:colId xmlns:a16="http://schemas.microsoft.com/office/drawing/2014/main" val="2964324166"/>
                    </a:ext>
                  </a:extLst>
                </a:gridCol>
                <a:gridCol w="1633914">
                  <a:extLst>
                    <a:ext uri="{9D8B030D-6E8A-4147-A177-3AD203B41FA5}">
                      <a16:colId xmlns:a16="http://schemas.microsoft.com/office/drawing/2014/main" val="1078282331"/>
                    </a:ext>
                  </a:extLst>
                </a:gridCol>
                <a:gridCol w="1355056">
                  <a:extLst>
                    <a:ext uri="{9D8B030D-6E8A-4147-A177-3AD203B41FA5}">
                      <a16:colId xmlns:a16="http://schemas.microsoft.com/office/drawing/2014/main" val="993276961"/>
                    </a:ext>
                  </a:extLst>
                </a:gridCol>
                <a:gridCol w="1213956">
                  <a:extLst>
                    <a:ext uri="{9D8B030D-6E8A-4147-A177-3AD203B41FA5}">
                      <a16:colId xmlns:a16="http://schemas.microsoft.com/office/drawing/2014/main" val="2861607215"/>
                    </a:ext>
                  </a:extLst>
                </a:gridCol>
                <a:gridCol w="1022762">
                  <a:extLst>
                    <a:ext uri="{9D8B030D-6E8A-4147-A177-3AD203B41FA5}">
                      <a16:colId xmlns:a16="http://schemas.microsoft.com/office/drawing/2014/main" val="766776019"/>
                    </a:ext>
                  </a:extLst>
                </a:gridCol>
              </a:tblGrid>
              <a:tr h="352225">
                <a:tc gridSpan="6">
                  <a:txBody>
                    <a:bodyPr/>
                    <a:lstStyle/>
                    <a:p>
                      <a:pPr algn="ctr">
                        <a:lnSpc>
                          <a:spcPct val="107000"/>
                        </a:lnSpc>
                        <a:spcBef>
                          <a:spcPts val="200"/>
                        </a:spcBef>
                      </a:pPr>
                      <a:r>
                        <a:rPr lang="en-US" sz="1800">
                          <a:effectLst/>
                          <a:uFill>
                            <a:solidFill>
                              <a:srgbClr val="2F5496"/>
                            </a:solidFill>
                          </a:uFill>
                        </a:rPr>
                        <a:t>Table 6.56: Secondary Teachers with the specified teaching qualification obtained in 2021</a:t>
                      </a:r>
                      <a:endParaRPr lang="en-SS" sz="1800" b="1" i="1">
                        <a:solidFill>
                          <a:srgbClr val="2F5496"/>
                        </a:solidFill>
                        <a:effectLst/>
                        <a:uFill>
                          <a:solidFill>
                            <a:srgbClr val="2F5496"/>
                          </a:solidFill>
                        </a:uFill>
                        <a:latin typeface="Times New Roman" panose="02020603050405020304" pitchFamily="18" charset="0"/>
                        <a:ea typeface="Calibri Light" panose="020F0302020204030204" pitchFamily="34" charset="0"/>
                        <a:cs typeface="Calibri Light" panose="020F0302020204030204" pitchFamily="34" charset="0"/>
                      </a:endParaRPr>
                    </a:p>
                  </a:txBody>
                  <a:tcPr marL="48872" marR="48872" marT="48872" marB="48872" anchor="b"/>
                </a:tc>
                <a:tc hMerge="1">
                  <a:txBody>
                    <a:bodyPr/>
                    <a:lstStyle/>
                    <a:p>
                      <a:endParaRPr lang="en-SS"/>
                    </a:p>
                  </a:txBody>
                  <a:tcPr/>
                </a:tc>
                <a:tc hMerge="1">
                  <a:txBody>
                    <a:bodyPr/>
                    <a:lstStyle/>
                    <a:p>
                      <a:endParaRPr lang="en-SS"/>
                    </a:p>
                  </a:txBody>
                  <a:tcPr/>
                </a:tc>
                <a:tc hMerge="1">
                  <a:txBody>
                    <a:bodyPr/>
                    <a:lstStyle/>
                    <a:p>
                      <a:endParaRPr lang="en-SS"/>
                    </a:p>
                  </a:txBody>
                  <a:tcPr/>
                </a:tc>
                <a:tc hMerge="1">
                  <a:txBody>
                    <a:bodyPr/>
                    <a:lstStyle/>
                    <a:p>
                      <a:endParaRPr lang="en-SS"/>
                    </a:p>
                  </a:txBody>
                  <a:tcPr/>
                </a:tc>
                <a:tc hMerge="1">
                  <a:txBody>
                    <a:bodyPr/>
                    <a:lstStyle/>
                    <a:p>
                      <a:endParaRPr lang="en-SS"/>
                    </a:p>
                  </a:txBody>
                  <a:tcPr/>
                </a:tc>
                <a:extLst>
                  <a:ext uri="{0D108BD9-81ED-4DB2-BD59-A6C34878D82A}">
                    <a16:rowId xmlns:a16="http://schemas.microsoft.com/office/drawing/2014/main" val="1799811008"/>
                  </a:ext>
                </a:extLst>
              </a:tr>
              <a:tr h="353591">
                <a:tc>
                  <a:txBody>
                    <a:bodyPr/>
                    <a:lstStyle/>
                    <a:p>
                      <a:pPr>
                        <a:lnSpc>
                          <a:spcPct val="107000"/>
                        </a:lnSpc>
                        <a:spcAft>
                          <a:spcPts val="800"/>
                        </a:spcAft>
                      </a:pPr>
                      <a:r>
                        <a:rPr lang="en-US" sz="1800">
                          <a:ln>
                            <a:noFill/>
                          </a:ln>
                          <a:effectLst/>
                          <a:uFill>
                            <a:solidFill>
                              <a:srgbClr val="000000"/>
                            </a:solidFill>
                          </a:uFill>
                        </a:rPr>
                        <a:t>State</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None</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Certificate</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Diploma</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Degree</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Total</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extLst>
                  <a:ext uri="{0D108BD9-81ED-4DB2-BD59-A6C34878D82A}">
                    <a16:rowId xmlns:a16="http://schemas.microsoft.com/office/drawing/2014/main" val="1196169964"/>
                  </a:ext>
                </a:extLst>
              </a:tr>
              <a:tr h="353591">
                <a:tc>
                  <a:txBody>
                    <a:bodyPr/>
                    <a:lstStyle/>
                    <a:p>
                      <a:pPr>
                        <a:lnSpc>
                          <a:spcPct val="107000"/>
                        </a:lnSpc>
                        <a:spcAft>
                          <a:spcPts val="800"/>
                        </a:spcAft>
                      </a:pPr>
                      <a:r>
                        <a:rPr lang="en-US" sz="1800">
                          <a:ln>
                            <a:noFill/>
                          </a:ln>
                          <a:effectLst/>
                          <a:uFill>
                            <a:solidFill>
                              <a:srgbClr val="000000"/>
                            </a:solidFill>
                          </a:uFill>
                        </a:rPr>
                        <a:t>Abyei AA</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1</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27</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28</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extLst>
                  <a:ext uri="{0D108BD9-81ED-4DB2-BD59-A6C34878D82A}">
                    <a16:rowId xmlns:a16="http://schemas.microsoft.com/office/drawing/2014/main" val="3761080834"/>
                  </a:ext>
                </a:extLst>
              </a:tr>
              <a:tr h="353591">
                <a:tc>
                  <a:txBody>
                    <a:bodyPr/>
                    <a:lstStyle/>
                    <a:p>
                      <a:pPr>
                        <a:lnSpc>
                          <a:spcPct val="107000"/>
                        </a:lnSpc>
                        <a:spcAft>
                          <a:spcPts val="800"/>
                        </a:spcAft>
                      </a:pPr>
                      <a:r>
                        <a:rPr lang="en-US" sz="1800">
                          <a:ln>
                            <a:noFill/>
                          </a:ln>
                          <a:effectLst/>
                          <a:uFill>
                            <a:solidFill>
                              <a:srgbClr val="000000"/>
                            </a:solidFill>
                          </a:uFill>
                        </a:rPr>
                        <a:t>Central Equatoria</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439</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339</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227</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837</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1,842</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extLst>
                  <a:ext uri="{0D108BD9-81ED-4DB2-BD59-A6C34878D82A}">
                    <a16:rowId xmlns:a16="http://schemas.microsoft.com/office/drawing/2014/main" val="2607344348"/>
                  </a:ext>
                </a:extLst>
              </a:tr>
              <a:tr h="353591">
                <a:tc>
                  <a:txBody>
                    <a:bodyPr/>
                    <a:lstStyle/>
                    <a:p>
                      <a:pPr>
                        <a:lnSpc>
                          <a:spcPct val="107000"/>
                        </a:lnSpc>
                        <a:spcAft>
                          <a:spcPts val="800"/>
                        </a:spcAft>
                      </a:pPr>
                      <a:r>
                        <a:rPr lang="en-US" sz="1800">
                          <a:ln>
                            <a:noFill/>
                          </a:ln>
                          <a:effectLst/>
                          <a:uFill>
                            <a:solidFill>
                              <a:srgbClr val="000000"/>
                            </a:solidFill>
                          </a:uFill>
                        </a:rPr>
                        <a:t>Eastern Equatoria</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267</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156</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199</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622</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extLst>
                  <a:ext uri="{0D108BD9-81ED-4DB2-BD59-A6C34878D82A}">
                    <a16:rowId xmlns:a16="http://schemas.microsoft.com/office/drawing/2014/main" val="1580373550"/>
                  </a:ext>
                </a:extLst>
              </a:tr>
              <a:tr h="353591">
                <a:tc>
                  <a:txBody>
                    <a:bodyPr/>
                    <a:lstStyle/>
                    <a:p>
                      <a:pPr>
                        <a:lnSpc>
                          <a:spcPct val="107000"/>
                        </a:lnSpc>
                        <a:spcAft>
                          <a:spcPts val="800"/>
                        </a:spcAft>
                      </a:pPr>
                      <a:r>
                        <a:rPr lang="en-US" sz="1800">
                          <a:ln>
                            <a:noFill/>
                          </a:ln>
                          <a:effectLst/>
                          <a:uFill>
                            <a:solidFill>
                              <a:srgbClr val="000000"/>
                            </a:solidFill>
                          </a:uFill>
                        </a:rPr>
                        <a:t>Jonglei</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124</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75</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25</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28</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252</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extLst>
                  <a:ext uri="{0D108BD9-81ED-4DB2-BD59-A6C34878D82A}">
                    <a16:rowId xmlns:a16="http://schemas.microsoft.com/office/drawing/2014/main" val="4008821651"/>
                  </a:ext>
                </a:extLst>
              </a:tr>
              <a:tr h="353591">
                <a:tc>
                  <a:txBody>
                    <a:bodyPr/>
                    <a:lstStyle/>
                    <a:p>
                      <a:pPr>
                        <a:lnSpc>
                          <a:spcPct val="107000"/>
                        </a:lnSpc>
                        <a:spcAft>
                          <a:spcPts val="800"/>
                        </a:spcAft>
                      </a:pPr>
                      <a:r>
                        <a:rPr lang="en-US" sz="1800">
                          <a:ln>
                            <a:noFill/>
                          </a:ln>
                          <a:effectLst/>
                          <a:uFill>
                            <a:solidFill>
                              <a:srgbClr val="000000"/>
                            </a:solidFill>
                          </a:uFill>
                        </a:rPr>
                        <a:t>Lakes</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125</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255</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30</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59</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469</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extLst>
                  <a:ext uri="{0D108BD9-81ED-4DB2-BD59-A6C34878D82A}">
                    <a16:rowId xmlns:a16="http://schemas.microsoft.com/office/drawing/2014/main" val="1661049642"/>
                  </a:ext>
                </a:extLst>
              </a:tr>
              <a:tr h="353591">
                <a:tc>
                  <a:txBody>
                    <a:bodyPr/>
                    <a:lstStyle/>
                    <a:p>
                      <a:pPr>
                        <a:lnSpc>
                          <a:spcPct val="107000"/>
                        </a:lnSpc>
                        <a:spcAft>
                          <a:spcPts val="800"/>
                        </a:spcAft>
                      </a:pPr>
                      <a:r>
                        <a:rPr lang="en-US" sz="1800">
                          <a:ln>
                            <a:noFill/>
                          </a:ln>
                          <a:effectLst/>
                          <a:uFill>
                            <a:solidFill>
                              <a:srgbClr val="000000"/>
                            </a:solidFill>
                          </a:uFill>
                        </a:rPr>
                        <a:t>Northern Bahr el Ghazal</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444</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205</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29</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56</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734</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extLst>
                  <a:ext uri="{0D108BD9-81ED-4DB2-BD59-A6C34878D82A}">
                    <a16:rowId xmlns:a16="http://schemas.microsoft.com/office/drawing/2014/main" val="2583166414"/>
                  </a:ext>
                </a:extLst>
              </a:tr>
              <a:tr h="353591">
                <a:tc>
                  <a:txBody>
                    <a:bodyPr/>
                    <a:lstStyle/>
                    <a:p>
                      <a:pPr>
                        <a:lnSpc>
                          <a:spcPct val="107000"/>
                        </a:lnSpc>
                        <a:spcAft>
                          <a:spcPts val="800"/>
                        </a:spcAft>
                      </a:pPr>
                      <a:r>
                        <a:rPr lang="en-US" sz="1800">
                          <a:ln>
                            <a:noFill/>
                          </a:ln>
                          <a:effectLst/>
                          <a:uFill>
                            <a:solidFill>
                              <a:srgbClr val="000000"/>
                            </a:solidFill>
                          </a:uFill>
                        </a:rPr>
                        <a:t>Pibor AA</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4</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9</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3</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16</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extLst>
                  <a:ext uri="{0D108BD9-81ED-4DB2-BD59-A6C34878D82A}">
                    <a16:rowId xmlns:a16="http://schemas.microsoft.com/office/drawing/2014/main" val="1645663832"/>
                  </a:ext>
                </a:extLst>
              </a:tr>
              <a:tr h="353591">
                <a:tc>
                  <a:txBody>
                    <a:bodyPr/>
                    <a:lstStyle/>
                    <a:p>
                      <a:pPr>
                        <a:lnSpc>
                          <a:spcPct val="107000"/>
                        </a:lnSpc>
                        <a:spcAft>
                          <a:spcPts val="800"/>
                        </a:spcAft>
                      </a:pPr>
                      <a:r>
                        <a:rPr lang="en-US" sz="1800">
                          <a:ln>
                            <a:noFill/>
                          </a:ln>
                          <a:effectLst/>
                          <a:uFill>
                            <a:solidFill>
                              <a:srgbClr val="000000"/>
                            </a:solidFill>
                          </a:uFill>
                        </a:rPr>
                        <a:t>Ruweng AA</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22</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71</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21</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26</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140</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extLst>
                  <a:ext uri="{0D108BD9-81ED-4DB2-BD59-A6C34878D82A}">
                    <a16:rowId xmlns:a16="http://schemas.microsoft.com/office/drawing/2014/main" val="634203911"/>
                  </a:ext>
                </a:extLst>
              </a:tr>
              <a:tr h="353591">
                <a:tc>
                  <a:txBody>
                    <a:bodyPr/>
                    <a:lstStyle/>
                    <a:p>
                      <a:pPr>
                        <a:lnSpc>
                          <a:spcPct val="107000"/>
                        </a:lnSpc>
                        <a:spcAft>
                          <a:spcPts val="800"/>
                        </a:spcAft>
                      </a:pPr>
                      <a:r>
                        <a:rPr lang="en-US" sz="1800">
                          <a:ln>
                            <a:noFill/>
                          </a:ln>
                          <a:effectLst/>
                          <a:uFill>
                            <a:solidFill>
                              <a:srgbClr val="000000"/>
                            </a:solidFill>
                          </a:uFill>
                        </a:rPr>
                        <a:t>Unity</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128</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34</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7</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18</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187</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extLst>
                  <a:ext uri="{0D108BD9-81ED-4DB2-BD59-A6C34878D82A}">
                    <a16:rowId xmlns:a16="http://schemas.microsoft.com/office/drawing/2014/main" val="3805479839"/>
                  </a:ext>
                </a:extLst>
              </a:tr>
              <a:tr h="353591">
                <a:tc>
                  <a:txBody>
                    <a:bodyPr/>
                    <a:lstStyle/>
                    <a:p>
                      <a:pPr>
                        <a:lnSpc>
                          <a:spcPct val="107000"/>
                        </a:lnSpc>
                        <a:spcAft>
                          <a:spcPts val="800"/>
                        </a:spcAft>
                      </a:pPr>
                      <a:r>
                        <a:rPr lang="en-US" sz="1800">
                          <a:ln>
                            <a:noFill/>
                          </a:ln>
                          <a:effectLst/>
                          <a:uFill>
                            <a:solidFill>
                              <a:srgbClr val="000000"/>
                            </a:solidFill>
                          </a:uFill>
                        </a:rPr>
                        <a:t>Upper Nile</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50</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23</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35</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114</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222</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extLst>
                  <a:ext uri="{0D108BD9-81ED-4DB2-BD59-A6C34878D82A}">
                    <a16:rowId xmlns:a16="http://schemas.microsoft.com/office/drawing/2014/main" val="1843420856"/>
                  </a:ext>
                </a:extLst>
              </a:tr>
              <a:tr h="353591">
                <a:tc>
                  <a:txBody>
                    <a:bodyPr/>
                    <a:lstStyle/>
                    <a:p>
                      <a:pPr>
                        <a:lnSpc>
                          <a:spcPct val="107000"/>
                        </a:lnSpc>
                        <a:spcAft>
                          <a:spcPts val="800"/>
                        </a:spcAft>
                      </a:pPr>
                      <a:r>
                        <a:rPr lang="en-US" sz="1800">
                          <a:ln>
                            <a:noFill/>
                          </a:ln>
                          <a:effectLst/>
                          <a:uFill>
                            <a:solidFill>
                              <a:srgbClr val="000000"/>
                            </a:solidFill>
                          </a:uFill>
                        </a:rPr>
                        <a:t>Warrap</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366</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253</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62</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270</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951</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extLst>
                  <a:ext uri="{0D108BD9-81ED-4DB2-BD59-A6C34878D82A}">
                    <a16:rowId xmlns:a16="http://schemas.microsoft.com/office/drawing/2014/main" val="2764756093"/>
                  </a:ext>
                </a:extLst>
              </a:tr>
              <a:tr h="353591">
                <a:tc>
                  <a:txBody>
                    <a:bodyPr/>
                    <a:lstStyle/>
                    <a:p>
                      <a:pPr>
                        <a:lnSpc>
                          <a:spcPct val="107000"/>
                        </a:lnSpc>
                        <a:spcAft>
                          <a:spcPts val="800"/>
                        </a:spcAft>
                      </a:pPr>
                      <a:r>
                        <a:rPr lang="en-US" sz="1800">
                          <a:ln>
                            <a:noFill/>
                          </a:ln>
                          <a:effectLst/>
                          <a:uFill>
                            <a:solidFill>
                              <a:srgbClr val="000000"/>
                            </a:solidFill>
                          </a:uFill>
                        </a:rPr>
                        <a:t>Western Bahr el Ghazal</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445</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47</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62</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201</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755</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extLst>
                  <a:ext uri="{0D108BD9-81ED-4DB2-BD59-A6C34878D82A}">
                    <a16:rowId xmlns:a16="http://schemas.microsoft.com/office/drawing/2014/main" val="3099376618"/>
                  </a:ext>
                </a:extLst>
              </a:tr>
              <a:tr h="353591">
                <a:tc>
                  <a:txBody>
                    <a:bodyPr/>
                    <a:lstStyle/>
                    <a:p>
                      <a:pPr>
                        <a:lnSpc>
                          <a:spcPct val="107000"/>
                        </a:lnSpc>
                        <a:spcAft>
                          <a:spcPts val="800"/>
                        </a:spcAft>
                      </a:pPr>
                      <a:r>
                        <a:rPr lang="en-US" sz="1800">
                          <a:ln>
                            <a:noFill/>
                          </a:ln>
                          <a:effectLst/>
                          <a:uFill>
                            <a:solidFill>
                              <a:srgbClr val="000000"/>
                            </a:solidFill>
                          </a:uFill>
                        </a:rPr>
                        <a:t>Western Equatoria</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139</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104</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126</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57</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426</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extLst>
                  <a:ext uri="{0D108BD9-81ED-4DB2-BD59-A6C34878D82A}">
                    <a16:rowId xmlns:a16="http://schemas.microsoft.com/office/drawing/2014/main" val="523131031"/>
                  </a:ext>
                </a:extLst>
              </a:tr>
              <a:tr h="353591">
                <a:tc>
                  <a:txBody>
                    <a:bodyPr/>
                    <a:lstStyle/>
                    <a:p>
                      <a:pPr>
                        <a:lnSpc>
                          <a:spcPct val="107000"/>
                        </a:lnSpc>
                        <a:spcAft>
                          <a:spcPts val="800"/>
                        </a:spcAft>
                      </a:pPr>
                      <a:r>
                        <a:rPr lang="en-US" sz="1800">
                          <a:ln>
                            <a:noFill/>
                          </a:ln>
                          <a:effectLst/>
                          <a:uFill>
                            <a:solidFill>
                              <a:srgbClr val="000000"/>
                            </a:solidFill>
                          </a:uFill>
                        </a:rPr>
                        <a:t>Total</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2,286</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1,682</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784</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1,892</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tc>
                  <a:txBody>
                    <a:bodyPr/>
                    <a:lstStyle/>
                    <a:p>
                      <a:pPr algn="r">
                        <a:lnSpc>
                          <a:spcPct val="107000"/>
                        </a:lnSpc>
                        <a:spcAft>
                          <a:spcPts val="800"/>
                        </a:spcAft>
                      </a:pPr>
                      <a:r>
                        <a:rPr lang="en-US" sz="1800">
                          <a:ln>
                            <a:noFill/>
                          </a:ln>
                          <a:effectLst/>
                          <a:uFill>
                            <a:solidFill>
                              <a:srgbClr val="000000"/>
                            </a:solidFill>
                          </a:uFill>
                        </a:rPr>
                        <a:t>6,644</a:t>
                      </a:r>
                      <a:endParaRPr lang="en-SS" sz="1800">
                        <a:ln>
                          <a:noFill/>
                        </a:ln>
                        <a:solidFill>
                          <a:srgbClr val="000000"/>
                        </a:solidFill>
                        <a:effectLst/>
                        <a:uFill>
                          <a:solidFill>
                            <a:srgbClr val="000000"/>
                          </a:solidFill>
                        </a:uFill>
                        <a:latin typeface="Calibri" panose="020F0502020204030204" pitchFamily="34" charset="0"/>
                        <a:ea typeface="Arial Unicode MS" panose="020B0604020202020204" pitchFamily="34" charset="-128"/>
                        <a:cs typeface="Arial Unicode MS" panose="020B0604020202020204" pitchFamily="34" charset="-128"/>
                      </a:endParaRPr>
                    </a:p>
                  </a:txBody>
                  <a:tcPr marL="48872" marR="48872" marT="48872" marB="48872" anchor="b"/>
                </a:tc>
                <a:extLst>
                  <a:ext uri="{0D108BD9-81ED-4DB2-BD59-A6C34878D82A}">
                    <a16:rowId xmlns:a16="http://schemas.microsoft.com/office/drawing/2014/main" val="719374999"/>
                  </a:ext>
                </a:extLst>
              </a:tr>
              <a:tr h="352225">
                <a:tc gridSpan="6">
                  <a:txBody>
                    <a:bodyPr/>
                    <a:lstStyle/>
                    <a:p>
                      <a:pPr>
                        <a:lnSpc>
                          <a:spcPct val="107000"/>
                        </a:lnSpc>
                        <a:spcBef>
                          <a:spcPts val="200"/>
                        </a:spcBef>
                      </a:pPr>
                      <a:r>
                        <a:rPr lang="en-US" sz="1800" dirty="0">
                          <a:effectLst/>
                          <a:uFill>
                            <a:solidFill>
                              <a:srgbClr val="2F5496"/>
                            </a:solidFill>
                          </a:uFill>
                        </a:rPr>
                        <a:t> </a:t>
                      </a:r>
                      <a:endParaRPr lang="en-SS" sz="1800" b="1" i="1" dirty="0">
                        <a:solidFill>
                          <a:srgbClr val="2F5496"/>
                        </a:solidFill>
                        <a:effectLst/>
                        <a:uFill>
                          <a:solidFill>
                            <a:srgbClr val="2F5496"/>
                          </a:solidFill>
                        </a:uFill>
                        <a:latin typeface="Times New Roman" panose="02020603050405020304" pitchFamily="18" charset="0"/>
                        <a:ea typeface="Calibri Light" panose="020F0302020204030204" pitchFamily="34" charset="0"/>
                        <a:cs typeface="Calibri Light" panose="020F0302020204030204" pitchFamily="34" charset="0"/>
                      </a:endParaRPr>
                    </a:p>
                  </a:txBody>
                  <a:tcPr marL="48872" marR="48872" marT="48872" marB="48872"/>
                </a:tc>
                <a:tc hMerge="1">
                  <a:txBody>
                    <a:bodyPr/>
                    <a:lstStyle/>
                    <a:p>
                      <a:endParaRPr lang="en-SS"/>
                    </a:p>
                  </a:txBody>
                  <a:tcPr/>
                </a:tc>
                <a:tc hMerge="1">
                  <a:txBody>
                    <a:bodyPr/>
                    <a:lstStyle/>
                    <a:p>
                      <a:endParaRPr lang="en-SS"/>
                    </a:p>
                  </a:txBody>
                  <a:tcPr/>
                </a:tc>
                <a:tc hMerge="1">
                  <a:txBody>
                    <a:bodyPr/>
                    <a:lstStyle/>
                    <a:p>
                      <a:endParaRPr lang="en-SS"/>
                    </a:p>
                  </a:txBody>
                  <a:tcPr/>
                </a:tc>
                <a:tc hMerge="1">
                  <a:txBody>
                    <a:bodyPr/>
                    <a:lstStyle/>
                    <a:p>
                      <a:endParaRPr lang="en-SS"/>
                    </a:p>
                  </a:txBody>
                  <a:tcPr/>
                </a:tc>
                <a:tc hMerge="1">
                  <a:txBody>
                    <a:bodyPr/>
                    <a:lstStyle/>
                    <a:p>
                      <a:endParaRPr lang="en-SS"/>
                    </a:p>
                  </a:txBody>
                  <a:tcPr/>
                </a:tc>
                <a:extLst>
                  <a:ext uri="{0D108BD9-81ED-4DB2-BD59-A6C34878D82A}">
                    <a16:rowId xmlns:a16="http://schemas.microsoft.com/office/drawing/2014/main" val="3050014792"/>
                  </a:ext>
                </a:extLst>
              </a:tr>
            </a:tbl>
          </a:graphicData>
        </a:graphic>
      </p:graphicFrame>
    </p:spTree>
    <p:extLst>
      <p:ext uri="{BB962C8B-B14F-4D97-AF65-F5344CB8AC3E}">
        <p14:creationId xmlns:p14="http://schemas.microsoft.com/office/powerpoint/2010/main" val="2785080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8D86D-02E6-560B-87C2-1DDE763D1115}"/>
              </a:ext>
            </a:extLst>
          </p:cNvPr>
          <p:cNvSpPr>
            <a:spLocks noGrp="1"/>
          </p:cNvSpPr>
          <p:nvPr>
            <p:ph type="title"/>
          </p:nvPr>
        </p:nvSpPr>
        <p:spPr/>
        <p:txBody>
          <a:bodyPr/>
          <a:lstStyle/>
          <a:p>
            <a:r>
              <a:rPr lang="it-IT" dirty="0"/>
              <a:t>NATIONAL PROFESSIONAL </a:t>
            </a:r>
            <a:r>
              <a:rPr lang="it-IT" dirty="0" err="1"/>
              <a:t>STANDARDS</a:t>
            </a:r>
            <a:r>
              <a:rPr lang="it-IT" dirty="0"/>
              <a:t> FOR TEACHERS IN SOUTH SUDAN</a:t>
            </a:r>
            <a:endParaRPr lang="en-SS" dirty="0"/>
          </a:p>
        </p:txBody>
      </p:sp>
      <p:sp>
        <p:nvSpPr>
          <p:cNvPr id="3" name="Content Placeholder 2">
            <a:extLst>
              <a:ext uri="{FF2B5EF4-FFF2-40B4-BE49-F238E27FC236}">
                <a16:creationId xmlns:a16="http://schemas.microsoft.com/office/drawing/2014/main" id="{6329E6BB-DEFF-3223-A9B4-4CD3915BDC06}"/>
              </a:ext>
            </a:extLst>
          </p:cNvPr>
          <p:cNvSpPr>
            <a:spLocks noGrp="1"/>
          </p:cNvSpPr>
          <p:nvPr>
            <p:ph type="body" idx="1"/>
          </p:nvPr>
        </p:nvSpPr>
        <p:spPr/>
        <p:txBody>
          <a:bodyPr/>
          <a:lstStyle/>
          <a:p>
            <a:r>
              <a:rPr lang="it-IT" dirty="0" err="1"/>
              <a:t>What</a:t>
            </a:r>
            <a:r>
              <a:rPr lang="it-IT" dirty="0"/>
              <a:t> do you need to </a:t>
            </a:r>
            <a:r>
              <a:rPr lang="it-IT" dirty="0" err="1"/>
              <a:t>achieve</a:t>
            </a:r>
            <a:r>
              <a:rPr lang="it-IT" dirty="0"/>
              <a:t> to </a:t>
            </a:r>
            <a:r>
              <a:rPr lang="it-IT" dirty="0" err="1"/>
              <a:t>qualify</a:t>
            </a:r>
            <a:r>
              <a:rPr lang="it-IT" dirty="0"/>
              <a:t> as a Teacher?</a:t>
            </a:r>
            <a:endParaRPr lang="en-SS" dirty="0"/>
          </a:p>
        </p:txBody>
      </p:sp>
    </p:spTree>
    <p:extLst>
      <p:ext uri="{BB962C8B-B14F-4D97-AF65-F5344CB8AC3E}">
        <p14:creationId xmlns:p14="http://schemas.microsoft.com/office/powerpoint/2010/main" val="16134631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842F3-D520-83FC-1E3B-52856DC7F093}"/>
              </a:ext>
            </a:extLst>
          </p:cNvPr>
          <p:cNvSpPr>
            <a:spLocks noGrp="1"/>
          </p:cNvSpPr>
          <p:nvPr>
            <p:ph type="title"/>
          </p:nvPr>
        </p:nvSpPr>
        <p:spPr>
          <a:xfrm>
            <a:off x="685801" y="609601"/>
            <a:ext cx="10131425" cy="569686"/>
          </a:xfrm>
        </p:spPr>
        <p:txBody>
          <a:bodyPr>
            <a:noAutofit/>
          </a:bodyPr>
          <a:lstStyle/>
          <a:p>
            <a:r>
              <a:rPr lang="it-IT" sz="2400" b="1" dirty="0"/>
              <a:t>NATIONAL </a:t>
            </a:r>
            <a:r>
              <a:rPr lang="it-IT" sz="2400" b="1" dirty="0" err="1"/>
              <a:t>PROFESSIONAL</a:t>
            </a:r>
            <a:r>
              <a:rPr lang="it-IT" sz="2400" b="1" dirty="0"/>
              <a:t> </a:t>
            </a:r>
            <a:r>
              <a:rPr lang="it-IT" sz="2400" b="1" dirty="0" err="1"/>
              <a:t>STANDARDS</a:t>
            </a:r>
            <a:r>
              <a:rPr lang="it-IT" sz="2400" b="1" dirty="0"/>
              <a:t> FOR </a:t>
            </a:r>
            <a:r>
              <a:rPr lang="it-IT" sz="2400" b="1" dirty="0" err="1"/>
              <a:t>TEACHERS</a:t>
            </a:r>
            <a:r>
              <a:rPr lang="it-IT" sz="2400" b="1" dirty="0"/>
              <a:t> IN SOUTH SUDAN</a:t>
            </a:r>
            <a:endParaRPr lang="en-SS" sz="2400" b="1" dirty="0"/>
          </a:p>
        </p:txBody>
      </p:sp>
      <p:sp>
        <p:nvSpPr>
          <p:cNvPr id="3" name="Content Placeholder 2">
            <a:extLst>
              <a:ext uri="{FF2B5EF4-FFF2-40B4-BE49-F238E27FC236}">
                <a16:creationId xmlns:a16="http://schemas.microsoft.com/office/drawing/2014/main" id="{E644B36A-409D-8532-7703-50A5C0F911BD}"/>
              </a:ext>
            </a:extLst>
          </p:cNvPr>
          <p:cNvSpPr>
            <a:spLocks noGrp="1"/>
          </p:cNvSpPr>
          <p:nvPr>
            <p:ph idx="1"/>
          </p:nvPr>
        </p:nvSpPr>
        <p:spPr>
          <a:xfrm>
            <a:off x="685801" y="2142067"/>
            <a:ext cx="10910509" cy="3649133"/>
          </a:xfrm>
        </p:spPr>
        <p:txBody>
          <a:bodyPr>
            <a:noAutofit/>
          </a:bodyPr>
          <a:lstStyle/>
          <a:p>
            <a:pPr marL="0" indent="0">
              <a:buNone/>
            </a:pPr>
            <a:r>
              <a:rPr lang="it-IT" sz="2400" dirty="0" err="1"/>
              <a:t>Teaching</a:t>
            </a:r>
            <a:r>
              <a:rPr lang="it-IT" sz="2400" dirty="0"/>
              <a:t> and Learning</a:t>
            </a:r>
          </a:p>
          <a:p>
            <a:r>
              <a:rPr lang="it-IT" sz="2400" dirty="0"/>
              <a:t>STRAND 1 – Knowledge of the </a:t>
            </a:r>
            <a:r>
              <a:rPr lang="it-IT" sz="2400" dirty="0" err="1"/>
              <a:t>learners</a:t>
            </a:r>
            <a:r>
              <a:rPr lang="it-IT" sz="2400" dirty="0"/>
              <a:t> and how </a:t>
            </a:r>
            <a:r>
              <a:rPr lang="it-IT" sz="2400" dirty="0" err="1"/>
              <a:t>they</a:t>
            </a:r>
            <a:r>
              <a:rPr lang="it-IT" sz="2400" dirty="0"/>
              <a:t> learn</a:t>
            </a:r>
          </a:p>
          <a:p>
            <a:r>
              <a:rPr lang="it-IT" sz="2400" dirty="0" err="1"/>
              <a:t>Strand</a:t>
            </a:r>
            <a:r>
              <a:rPr lang="it-IT" sz="2400" dirty="0"/>
              <a:t> 2 – Knowledge of the </a:t>
            </a:r>
            <a:r>
              <a:rPr lang="it-IT" sz="2400" dirty="0" err="1"/>
              <a:t>subject</a:t>
            </a:r>
            <a:r>
              <a:rPr lang="it-IT" sz="2400" dirty="0"/>
              <a:t> </a:t>
            </a:r>
            <a:r>
              <a:rPr lang="it-IT" sz="2400" dirty="0" err="1"/>
              <a:t>being</a:t>
            </a:r>
            <a:r>
              <a:rPr lang="it-IT" sz="2400" dirty="0"/>
              <a:t> </a:t>
            </a:r>
            <a:r>
              <a:rPr lang="it-IT" sz="2400" dirty="0" err="1"/>
              <a:t>taught</a:t>
            </a:r>
            <a:endParaRPr lang="it-IT" sz="2400" dirty="0"/>
          </a:p>
          <a:p>
            <a:r>
              <a:rPr lang="it-IT" sz="2400" dirty="0" err="1"/>
              <a:t>Strand</a:t>
            </a:r>
            <a:r>
              <a:rPr lang="it-IT" sz="2400" dirty="0"/>
              <a:t> 3– </a:t>
            </a:r>
            <a:r>
              <a:rPr lang="it-IT" sz="2400" dirty="0" err="1"/>
              <a:t>Teaching</a:t>
            </a:r>
            <a:r>
              <a:rPr lang="it-IT" sz="2400" dirty="0"/>
              <a:t> </a:t>
            </a:r>
            <a:r>
              <a:rPr lang="it-IT" sz="2400" dirty="0" err="1"/>
              <a:t>methods</a:t>
            </a:r>
            <a:endParaRPr lang="it-IT" sz="2400" dirty="0"/>
          </a:p>
          <a:p>
            <a:r>
              <a:rPr lang="it-IT" sz="2400" dirty="0" err="1"/>
              <a:t>Strand</a:t>
            </a:r>
            <a:r>
              <a:rPr lang="it-IT" sz="2400" dirty="0"/>
              <a:t> 4 – </a:t>
            </a:r>
            <a:r>
              <a:rPr lang="it-IT" sz="2400" dirty="0" err="1"/>
              <a:t>Assessment</a:t>
            </a:r>
            <a:r>
              <a:rPr lang="it-IT" sz="2400" dirty="0"/>
              <a:t> and </a:t>
            </a:r>
            <a:r>
              <a:rPr lang="it-IT" sz="2400" dirty="0" err="1"/>
              <a:t>evaluation</a:t>
            </a:r>
            <a:r>
              <a:rPr lang="it-IT" sz="2400" dirty="0"/>
              <a:t> </a:t>
            </a:r>
            <a:r>
              <a:rPr lang="it-IT" sz="2400" dirty="0" err="1"/>
              <a:t>methods</a:t>
            </a:r>
            <a:endParaRPr lang="it-IT" sz="2400" dirty="0"/>
          </a:p>
          <a:p>
            <a:r>
              <a:rPr lang="it-IT" sz="2400" dirty="0" err="1"/>
              <a:t>Strand</a:t>
            </a:r>
            <a:r>
              <a:rPr lang="it-IT" sz="2400" dirty="0"/>
              <a:t> 5 – Learning environment</a:t>
            </a:r>
          </a:p>
          <a:p>
            <a:endParaRPr lang="it-IT" sz="2400" dirty="0"/>
          </a:p>
          <a:p>
            <a:pPr marL="0" indent="0">
              <a:buNone/>
            </a:pPr>
            <a:r>
              <a:rPr lang="it-IT" sz="2400" dirty="0" err="1"/>
              <a:t>Teaching</a:t>
            </a:r>
            <a:r>
              <a:rPr lang="it-IT" sz="2400" dirty="0"/>
              <a:t> </a:t>
            </a:r>
            <a:r>
              <a:rPr lang="it-IT" sz="2400" dirty="0" err="1"/>
              <a:t>as</a:t>
            </a:r>
            <a:r>
              <a:rPr lang="it-IT" sz="2400" dirty="0"/>
              <a:t> a </a:t>
            </a:r>
            <a:r>
              <a:rPr lang="it-IT" sz="2400" dirty="0" err="1"/>
              <a:t>Profession</a:t>
            </a:r>
            <a:endParaRPr lang="it-IT" sz="2400" dirty="0"/>
          </a:p>
          <a:p>
            <a:r>
              <a:rPr lang="it-IT" sz="2400" dirty="0" err="1"/>
              <a:t>Strand</a:t>
            </a:r>
            <a:r>
              <a:rPr lang="it-IT" sz="2400" dirty="0"/>
              <a:t> 6 – </a:t>
            </a:r>
            <a:r>
              <a:rPr lang="it-IT" sz="2400" dirty="0" err="1"/>
              <a:t>Professional</a:t>
            </a:r>
            <a:r>
              <a:rPr lang="it-IT" sz="2400" dirty="0"/>
              <a:t> </a:t>
            </a:r>
            <a:r>
              <a:rPr lang="it-IT" sz="2400" dirty="0" err="1"/>
              <a:t>responsibility</a:t>
            </a:r>
            <a:r>
              <a:rPr lang="it-IT" sz="2400" dirty="0"/>
              <a:t> and </a:t>
            </a:r>
            <a:r>
              <a:rPr lang="it-IT" sz="2400" dirty="0" err="1"/>
              <a:t>growth</a:t>
            </a:r>
            <a:endParaRPr lang="it-IT" sz="2400" dirty="0"/>
          </a:p>
          <a:p>
            <a:r>
              <a:rPr lang="it-IT" sz="2400" dirty="0" err="1"/>
              <a:t>Strand</a:t>
            </a:r>
            <a:r>
              <a:rPr lang="it-IT" sz="2400" dirty="0"/>
              <a:t> 7 – </a:t>
            </a:r>
            <a:r>
              <a:rPr lang="it-IT" sz="2400" dirty="0" err="1"/>
              <a:t>Teachers</a:t>
            </a:r>
            <a:r>
              <a:rPr lang="it-IT" sz="2400" dirty="0"/>
              <a:t>’ code of </a:t>
            </a:r>
            <a:r>
              <a:rPr lang="it-IT" sz="2400" dirty="0" err="1"/>
              <a:t>conduct</a:t>
            </a:r>
            <a:r>
              <a:rPr lang="it-IT" sz="2400" dirty="0"/>
              <a:t> and </a:t>
            </a:r>
            <a:r>
              <a:rPr lang="it-IT" sz="2400" dirty="0" err="1"/>
              <a:t>professional</a:t>
            </a:r>
            <a:r>
              <a:rPr lang="it-IT" sz="2400" dirty="0"/>
              <a:t> </a:t>
            </a:r>
            <a:r>
              <a:rPr lang="it-IT" sz="2400" dirty="0" err="1"/>
              <a:t>ethics</a:t>
            </a:r>
            <a:endParaRPr lang="en-SS" sz="2400" dirty="0"/>
          </a:p>
        </p:txBody>
      </p:sp>
    </p:spTree>
    <p:extLst>
      <p:ext uri="{BB962C8B-B14F-4D97-AF65-F5344CB8AC3E}">
        <p14:creationId xmlns:p14="http://schemas.microsoft.com/office/powerpoint/2010/main" val="1586554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1A008-3BB8-5044-7ADF-25521D60CF9E}"/>
              </a:ext>
            </a:extLst>
          </p:cNvPr>
          <p:cNvSpPr>
            <a:spLocks noGrp="1"/>
          </p:cNvSpPr>
          <p:nvPr>
            <p:ph type="title"/>
          </p:nvPr>
        </p:nvSpPr>
        <p:spPr>
          <a:xfrm>
            <a:off x="685801" y="609600"/>
            <a:ext cx="10638366" cy="796471"/>
          </a:xfrm>
        </p:spPr>
        <p:txBody>
          <a:bodyPr/>
          <a:lstStyle/>
          <a:p>
            <a:r>
              <a:rPr lang="it-IT" dirty="0"/>
              <a:t>RIGHT TO </a:t>
            </a:r>
            <a:r>
              <a:rPr lang="it-IT" dirty="0" err="1"/>
              <a:t>EDUCATION</a:t>
            </a:r>
            <a:endParaRPr lang="en-SS" dirty="0"/>
          </a:p>
        </p:txBody>
      </p:sp>
      <p:sp>
        <p:nvSpPr>
          <p:cNvPr id="3" name="Content Placeholder 2">
            <a:extLst>
              <a:ext uri="{FF2B5EF4-FFF2-40B4-BE49-F238E27FC236}">
                <a16:creationId xmlns:a16="http://schemas.microsoft.com/office/drawing/2014/main" id="{D834242F-4D34-3F88-BC8D-27F60EC67171}"/>
              </a:ext>
            </a:extLst>
          </p:cNvPr>
          <p:cNvSpPr>
            <a:spLocks noGrp="1"/>
          </p:cNvSpPr>
          <p:nvPr>
            <p:ph idx="1"/>
          </p:nvPr>
        </p:nvSpPr>
        <p:spPr>
          <a:xfrm>
            <a:off x="686406" y="1406071"/>
            <a:ext cx="10819793" cy="3649133"/>
          </a:xfrm>
        </p:spPr>
        <p:txBody>
          <a:bodyPr>
            <a:noAutofit/>
          </a:bodyPr>
          <a:lstStyle/>
          <a:p>
            <a:r>
              <a:rPr lang="it-IT" sz="2800" dirty="0"/>
              <a:t>29 (1) </a:t>
            </a:r>
            <a:r>
              <a:rPr lang="en-GB" sz="2800" dirty="0"/>
              <a:t>Education is a right for every citizen and all levels of government shall provide access to education without discrimination as to religion, race, ethnicity, health status including HIV/AIDS, gender or disability.</a:t>
            </a:r>
            <a:endParaRPr lang="it-IT" sz="2800" dirty="0"/>
          </a:p>
          <a:p>
            <a:endParaRPr lang="it-IT" sz="2800" dirty="0"/>
          </a:p>
          <a:p>
            <a:r>
              <a:rPr lang="it-IT" sz="2800" dirty="0"/>
              <a:t>(2) </a:t>
            </a:r>
            <a:r>
              <a:rPr lang="en-GB" sz="2800" dirty="0"/>
              <a:t>All levels of government shall promote education at all levels and shall ensure free and compulsory education at the primary level; they shall also provide free illiteracy eradication programmes.</a:t>
            </a:r>
            <a:endParaRPr lang="en-SS" sz="2800" dirty="0"/>
          </a:p>
        </p:txBody>
      </p:sp>
    </p:spTree>
    <p:extLst>
      <p:ext uri="{BB962C8B-B14F-4D97-AF65-F5344CB8AC3E}">
        <p14:creationId xmlns:p14="http://schemas.microsoft.com/office/powerpoint/2010/main" val="1997180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0715E-04D5-5955-AF1B-BF6A7460E329}"/>
              </a:ext>
            </a:extLst>
          </p:cNvPr>
          <p:cNvSpPr>
            <a:spLocks noGrp="1"/>
          </p:cNvSpPr>
          <p:nvPr>
            <p:ph type="title"/>
          </p:nvPr>
        </p:nvSpPr>
        <p:spPr/>
        <p:txBody>
          <a:bodyPr>
            <a:normAutofit/>
          </a:bodyPr>
          <a:lstStyle/>
          <a:p>
            <a:r>
              <a:rPr lang="it-IT" sz="5400" dirty="0" err="1"/>
              <a:t>GENERAL</a:t>
            </a:r>
            <a:r>
              <a:rPr lang="it-IT" sz="5400" dirty="0"/>
              <a:t> </a:t>
            </a:r>
            <a:r>
              <a:rPr lang="it-IT" sz="5400" dirty="0" err="1"/>
              <a:t>EDUCATION</a:t>
            </a:r>
            <a:r>
              <a:rPr lang="it-IT" sz="5400" dirty="0"/>
              <a:t> ACT, 2012</a:t>
            </a:r>
            <a:endParaRPr lang="en-SS" sz="5400" dirty="0"/>
          </a:p>
        </p:txBody>
      </p:sp>
      <p:sp>
        <p:nvSpPr>
          <p:cNvPr id="4" name="Title 1">
            <a:extLst>
              <a:ext uri="{FF2B5EF4-FFF2-40B4-BE49-F238E27FC236}">
                <a16:creationId xmlns:a16="http://schemas.microsoft.com/office/drawing/2014/main" id="{18698A86-6528-F2E7-2F38-29AAF609DF44}"/>
              </a:ext>
            </a:extLst>
          </p:cNvPr>
          <p:cNvSpPr txBox="1">
            <a:spLocks noGrp="1"/>
          </p:cNvSpPr>
          <p:nvPr>
            <p:ph type="body" idx="1"/>
          </p:nvPr>
        </p:nvSpPr>
        <p:spPr>
          <a:prstGeom prst="rect">
            <a:avLst/>
          </a:prstGeom>
        </p:spPr>
        <p:txBody>
          <a:bodyPr vert="horz" lIns="91440" tIns="45720" rIns="91440" bIns="45720" rtlCol="0" anchor="b">
            <a:normAutofit fontScale="97500"/>
          </a:bodyPr>
          <a:lst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a:lstStyle>
          <a:p>
            <a:pPr algn="l"/>
            <a:r>
              <a:rPr lang="it-IT" sz="2800" dirty="0" err="1"/>
              <a:t>What</a:t>
            </a:r>
            <a:r>
              <a:rPr lang="it-IT" sz="2800" dirty="0"/>
              <a:t> </a:t>
            </a:r>
            <a:r>
              <a:rPr lang="it-IT" sz="2800" dirty="0" err="1"/>
              <a:t>does</a:t>
            </a:r>
            <a:r>
              <a:rPr lang="it-IT" sz="2800" dirty="0"/>
              <a:t> the </a:t>
            </a:r>
            <a:r>
              <a:rPr lang="it-IT" sz="2800" dirty="0" err="1"/>
              <a:t>Act</a:t>
            </a:r>
            <a:r>
              <a:rPr lang="it-IT" sz="2800" dirty="0"/>
              <a:t> </a:t>
            </a:r>
            <a:r>
              <a:rPr lang="it-IT" sz="2800" dirty="0" err="1"/>
              <a:t>say</a:t>
            </a:r>
            <a:r>
              <a:rPr lang="it-IT" sz="2800" dirty="0"/>
              <a:t> about </a:t>
            </a:r>
            <a:r>
              <a:rPr lang="it-IT" sz="2800" dirty="0" err="1"/>
              <a:t>teacher</a:t>
            </a:r>
            <a:r>
              <a:rPr lang="it-IT" sz="2800" dirty="0"/>
              <a:t> </a:t>
            </a:r>
            <a:r>
              <a:rPr lang="it-IT" sz="2800" dirty="0" err="1"/>
              <a:t>education</a:t>
            </a:r>
            <a:r>
              <a:rPr lang="it-IT" sz="2800" dirty="0"/>
              <a:t>?</a:t>
            </a:r>
            <a:endParaRPr lang="en-SS" sz="2800" dirty="0"/>
          </a:p>
        </p:txBody>
      </p:sp>
    </p:spTree>
    <p:extLst>
      <p:ext uri="{BB962C8B-B14F-4D97-AF65-F5344CB8AC3E}">
        <p14:creationId xmlns:p14="http://schemas.microsoft.com/office/powerpoint/2010/main" val="2609657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ACBE2-CAC5-9F03-7C17-277083518EC5}"/>
              </a:ext>
            </a:extLst>
          </p:cNvPr>
          <p:cNvSpPr>
            <a:spLocks noGrp="1"/>
          </p:cNvSpPr>
          <p:nvPr>
            <p:ph type="title"/>
          </p:nvPr>
        </p:nvSpPr>
        <p:spPr>
          <a:xfrm>
            <a:off x="685801" y="276981"/>
            <a:ext cx="10131425" cy="645281"/>
          </a:xfrm>
        </p:spPr>
        <p:txBody>
          <a:bodyPr/>
          <a:lstStyle/>
          <a:p>
            <a:r>
              <a:rPr lang="it-IT" dirty="0"/>
              <a:t>TRAINING AND </a:t>
            </a:r>
            <a:r>
              <a:rPr lang="it-IT" dirty="0" err="1"/>
              <a:t>DEVELOPMENT</a:t>
            </a:r>
            <a:r>
              <a:rPr lang="it-IT" dirty="0"/>
              <a:t> OF </a:t>
            </a:r>
            <a:r>
              <a:rPr lang="it-IT" dirty="0" err="1"/>
              <a:t>TEACHERS</a:t>
            </a:r>
            <a:endParaRPr lang="en-SS" dirty="0"/>
          </a:p>
        </p:txBody>
      </p:sp>
      <p:sp>
        <p:nvSpPr>
          <p:cNvPr id="3" name="Content Placeholder 2">
            <a:extLst>
              <a:ext uri="{FF2B5EF4-FFF2-40B4-BE49-F238E27FC236}">
                <a16:creationId xmlns:a16="http://schemas.microsoft.com/office/drawing/2014/main" id="{7B532D72-8FB3-E908-3028-2514B2D653A2}"/>
              </a:ext>
            </a:extLst>
          </p:cNvPr>
          <p:cNvSpPr>
            <a:spLocks noGrp="1"/>
          </p:cNvSpPr>
          <p:nvPr>
            <p:ph idx="1"/>
          </p:nvPr>
        </p:nvSpPr>
        <p:spPr>
          <a:xfrm>
            <a:off x="685801" y="922262"/>
            <a:ext cx="10131425" cy="5488213"/>
          </a:xfrm>
        </p:spPr>
        <p:txBody>
          <a:bodyPr>
            <a:noAutofit/>
          </a:bodyPr>
          <a:lstStyle/>
          <a:p>
            <a:pPr algn="just"/>
            <a:r>
              <a:rPr lang="en-GB" sz="2400" dirty="0"/>
              <a:t>25. Training and Development of Teachers.</a:t>
            </a:r>
            <a:endParaRPr lang="it-IT" sz="2400" dirty="0"/>
          </a:p>
          <a:p>
            <a:pPr algn="just"/>
            <a:r>
              <a:rPr lang="it-IT" sz="2400" dirty="0"/>
              <a:t>(A) </a:t>
            </a:r>
            <a:r>
              <a:rPr lang="en-GB" sz="2400" dirty="0"/>
              <a:t>The Ministry of Education shall develop a policy of teachers’ training and development to cover both pre- and in-service teachers’ training to be implemented by all the State Ministries of Education and other institutions throughout the country.</a:t>
            </a:r>
            <a:endParaRPr lang="it-IT" sz="2400" dirty="0"/>
          </a:p>
          <a:p>
            <a:pPr algn="just"/>
            <a:r>
              <a:rPr lang="it-IT" sz="2400" dirty="0"/>
              <a:t>(B</a:t>
            </a:r>
            <a:r>
              <a:rPr lang="en-GB" sz="2400" dirty="0"/>
              <a:t>) The Ministry shall ensure that the policy of teachers’ training and development is implemented consistently throughout the country.</a:t>
            </a:r>
            <a:endParaRPr lang="it-IT" sz="2400" dirty="0"/>
          </a:p>
          <a:p>
            <a:pPr algn="just"/>
            <a:r>
              <a:rPr lang="it-IT" sz="2400" dirty="0"/>
              <a:t>(C) </a:t>
            </a:r>
            <a:r>
              <a:rPr lang="en-GB" sz="2400" dirty="0"/>
              <a:t>The Ministry shall also develop national professional standards for teachers to be used as the basis for teachers’ training and development programs in the Republic of South Sudan.</a:t>
            </a:r>
            <a:endParaRPr lang="it-IT" sz="2400" dirty="0"/>
          </a:p>
          <a:p>
            <a:pPr algn="just"/>
            <a:r>
              <a:rPr lang="it-IT" sz="2400" dirty="0"/>
              <a:t>(D)</a:t>
            </a:r>
            <a:r>
              <a:rPr lang="en-GB" sz="2400" dirty="0"/>
              <a:t> The Ministry shall develop teachers’ training and development programmes based on the national professional standards for teachers.</a:t>
            </a:r>
            <a:endParaRPr lang="en-SS" sz="2400" dirty="0"/>
          </a:p>
        </p:txBody>
      </p:sp>
    </p:spTree>
    <p:extLst>
      <p:ext uri="{BB962C8B-B14F-4D97-AF65-F5344CB8AC3E}">
        <p14:creationId xmlns:p14="http://schemas.microsoft.com/office/powerpoint/2010/main" val="1848131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F326D-75DB-4C3C-79E3-7FA210641606}"/>
              </a:ext>
            </a:extLst>
          </p:cNvPr>
          <p:cNvSpPr>
            <a:spLocks noGrp="1"/>
          </p:cNvSpPr>
          <p:nvPr>
            <p:ph type="title"/>
          </p:nvPr>
        </p:nvSpPr>
        <p:spPr/>
        <p:txBody>
          <a:bodyPr>
            <a:normAutofit fontScale="90000"/>
          </a:bodyPr>
          <a:lstStyle/>
          <a:p>
            <a:r>
              <a:rPr lang="it-IT" sz="6000" b="1" dirty="0"/>
              <a:t>SOUTH SUDAN VISION 2040: </a:t>
            </a:r>
            <a:br>
              <a:rPr lang="it-IT" dirty="0"/>
            </a:br>
            <a:r>
              <a:rPr lang="en-GB" sz="3600" dirty="0">
                <a:effectLst/>
              </a:rPr>
              <a:t>TOWARDS FREEDOM, EQUALITY, JUSTICE, PEACE AND PROSPERITY FOR ALL</a:t>
            </a:r>
            <a:endParaRPr lang="en-SS" dirty="0"/>
          </a:p>
        </p:txBody>
      </p:sp>
    </p:spTree>
    <p:extLst>
      <p:ext uri="{BB962C8B-B14F-4D97-AF65-F5344CB8AC3E}">
        <p14:creationId xmlns:p14="http://schemas.microsoft.com/office/powerpoint/2010/main" val="3096124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89673-B51A-4207-5DBD-6860366BA3BE}"/>
              </a:ext>
            </a:extLst>
          </p:cNvPr>
          <p:cNvSpPr>
            <a:spLocks noGrp="1"/>
          </p:cNvSpPr>
          <p:nvPr>
            <p:ph type="title"/>
          </p:nvPr>
        </p:nvSpPr>
        <p:spPr>
          <a:xfrm>
            <a:off x="1141413" y="618518"/>
            <a:ext cx="9905998" cy="735035"/>
          </a:xfrm>
        </p:spPr>
        <p:txBody>
          <a:bodyPr/>
          <a:lstStyle/>
          <a:p>
            <a:r>
              <a:rPr lang="en-GB" sz="3600" b="1" dirty="0">
                <a:effectLst/>
                <a:latin typeface="Sylfaen" pitchFamily="18" charset="0"/>
                <a:ea typeface="Times New Roman" panose="02020603050405020304" pitchFamily="18" charset="0"/>
              </a:rPr>
              <a:t>Strategic Goals</a:t>
            </a:r>
            <a:endParaRPr lang="en-SS" dirty="0"/>
          </a:p>
        </p:txBody>
      </p:sp>
      <p:sp>
        <p:nvSpPr>
          <p:cNvPr id="3" name="Content Placeholder 2">
            <a:extLst>
              <a:ext uri="{FF2B5EF4-FFF2-40B4-BE49-F238E27FC236}">
                <a16:creationId xmlns:a16="http://schemas.microsoft.com/office/drawing/2014/main" id="{8DC59C91-AD67-C70C-8542-61635028645E}"/>
              </a:ext>
            </a:extLst>
          </p:cNvPr>
          <p:cNvSpPr>
            <a:spLocks noGrp="1"/>
          </p:cNvSpPr>
          <p:nvPr>
            <p:ph idx="1"/>
          </p:nvPr>
        </p:nvSpPr>
        <p:spPr>
          <a:xfrm>
            <a:off x="1143000" y="1514452"/>
            <a:ext cx="9905999" cy="4725030"/>
          </a:xfrm>
        </p:spPr>
        <p:txBody>
          <a:bodyPr>
            <a:normAutofit/>
          </a:bodyPr>
          <a:lstStyle/>
          <a:p>
            <a:r>
              <a:rPr lang="en-GB" b="1" dirty="0">
                <a:effectLst/>
                <a:latin typeface="Constantia" panose="02030602050306030303" pitchFamily="18" charset="0"/>
                <a:ea typeface="Times New Roman" panose="02020603050405020304" pitchFamily="18" charset="0"/>
              </a:rPr>
              <a:t> </a:t>
            </a:r>
            <a:r>
              <a:rPr lang="en-GB" dirty="0">
                <a:effectLst/>
                <a:latin typeface="Constantia" panose="02030602050306030303" pitchFamily="18" charset="0"/>
                <a:ea typeface="Times New Roman" panose="02020603050405020304" pitchFamily="18" charset="0"/>
              </a:rPr>
              <a:t>Strategic Goal (1): To build an educated and informed nation.</a:t>
            </a:r>
            <a:endParaRPr lang="en-SS" dirty="0">
              <a:effectLst/>
              <a:latin typeface="Constantia" panose="02030602050306030303" pitchFamily="18" charset="0"/>
              <a:ea typeface="Times New Roman" panose="02020603050405020304" pitchFamily="18" charset="0"/>
            </a:endParaRPr>
          </a:p>
          <a:p>
            <a:r>
              <a:rPr lang="en-GB" dirty="0">
                <a:effectLst/>
                <a:latin typeface="Constantia" panose="02030602050306030303" pitchFamily="18" charset="0"/>
                <a:ea typeface="Times New Roman" panose="02020603050405020304" pitchFamily="18" charset="0"/>
              </a:rPr>
              <a:t>Strategic Goal (2): To build a prosperous, productive and innovative nation.</a:t>
            </a:r>
            <a:endParaRPr lang="en-SS" dirty="0">
              <a:effectLst/>
              <a:latin typeface="Constantia" panose="02030602050306030303" pitchFamily="18" charset="0"/>
              <a:ea typeface="Times New Roman" panose="02020603050405020304" pitchFamily="18" charset="0"/>
            </a:endParaRPr>
          </a:p>
          <a:p>
            <a:r>
              <a:rPr lang="en-GB" dirty="0">
                <a:effectLst/>
                <a:latin typeface="Constantia" panose="02030602050306030303" pitchFamily="18" charset="0"/>
                <a:ea typeface="Times New Roman" panose="02020603050405020304" pitchFamily="18" charset="0"/>
              </a:rPr>
              <a:t>Strategic Goal (3): To build a compassionate and tolerant nation.</a:t>
            </a:r>
            <a:endParaRPr lang="en-SS" dirty="0">
              <a:effectLst/>
              <a:latin typeface="Constantia" panose="02030602050306030303" pitchFamily="18" charset="0"/>
              <a:ea typeface="Times New Roman" panose="02020603050405020304" pitchFamily="18" charset="0"/>
            </a:endParaRPr>
          </a:p>
          <a:p>
            <a:r>
              <a:rPr lang="en-GB" dirty="0">
                <a:effectLst/>
                <a:latin typeface="Constantia" panose="02030602050306030303" pitchFamily="18" charset="0"/>
                <a:ea typeface="Times New Roman" panose="02020603050405020304" pitchFamily="18" charset="0"/>
              </a:rPr>
              <a:t>Strategic Goal (4): To build a free, just and peaceful nation.</a:t>
            </a:r>
            <a:endParaRPr lang="en-SS" dirty="0">
              <a:effectLst/>
              <a:latin typeface="Constantia" panose="02030602050306030303" pitchFamily="18" charset="0"/>
              <a:ea typeface="Times New Roman" panose="02020603050405020304" pitchFamily="18" charset="0"/>
            </a:endParaRPr>
          </a:p>
          <a:p>
            <a:r>
              <a:rPr lang="en-GB" dirty="0">
                <a:effectLst/>
                <a:latin typeface="Constantia" panose="02030602050306030303" pitchFamily="18" charset="0"/>
                <a:ea typeface="Times New Roman" panose="02020603050405020304" pitchFamily="18" charset="0"/>
              </a:rPr>
              <a:t>Strategic Goal (5): To build a democratic and accountable nation.</a:t>
            </a:r>
            <a:endParaRPr lang="en-SS" dirty="0">
              <a:effectLst/>
              <a:latin typeface="Constantia" panose="02030602050306030303" pitchFamily="18" charset="0"/>
              <a:ea typeface="Times New Roman" panose="02020603050405020304" pitchFamily="18" charset="0"/>
            </a:endParaRPr>
          </a:p>
          <a:p>
            <a:r>
              <a:rPr lang="en-GB" dirty="0">
                <a:effectLst/>
                <a:latin typeface="Constantia" panose="02030602050306030303" pitchFamily="18" charset="0"/>
                <a:ea typeface="Times New Roman" panose="02020603050405020304" pitchFamily="18" charset="0"/>
              </a:rPr>
              <a:t> Strategic Goal (6): To build a safe, secure and healthy nation.</a:t>
            </a:r>
            <a:endParaRPr lang="en-SS" dirty="0">
              <a:effectLst/>
              <a:latin typeface="Constantia" panose="02030602050306030303" pitchFamily="18" charset="0"/>
              <a:ea typeface="Times New Roman" panose="02020603050405020304" pitchFamily="18" charset="0"/>
            </a:endParaRPr>
          </a:p>
          <a:p>
            <a:r>
              <a:rPr lang="en-GB" dirty="0">
                <a:effectLst/>
                <a:latin typeface="Constantia" panose="02030602050306030303" pitchFamily="18" charset="0"/>
                <a:ea typeface="Times New Roman" panose="02020603050405020304" pitchFamily="18" charset="0"/>
              </a:rPr>
              <a:t>Strategic Goal (7): To build a united and proud nation.</a:t>
            </a:r>
            <a:endParaRPr lang="en-SS" dirty="0">
              <a:effectLst/>
              <a:latin typeface="Constantia" panose="02030602050306030303" pitchFamily="18" charset="0"/>
              <a:ea typeface="Times New Roman" panose="02020603050405020304" pitchFamily="18" charset="0"/>
            </a:endParaRPr>
          </a:p>
          <a:p>
            <a:endParaRPr lang="en-SS" dirty="0">
              <a:effectLst/>
              <a:latin typeface="Constantia" panose="02030602050306030303" pitchFamily="18" charset="0"/>
              <a:ea typeface="Times New Roman" panose="02020603050405020304" pitchFamily="18" charset="0"/>
            </a:endParaRPr>
          </a:p>
        </p:txBody>
      </p:sp>
    </p:spTree>
    <p:extLst>
      <p:ext uri="{BB962C8B-B14F-4D97-AF65-F5344CB8AC3E}">
        <p14:creationId xmlns:p14="http://schemas.microsoft.com/office/powerpoint/2010/main" val="394286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119F7-B8DD-2991-BFE5-8B93EA4B8360}"/>
              </a:ext>
            </a:extLst>
          </p:cNvPr>
          <p:cNvSpPr>
            <a:spLocks noGrp="1"/>
          </p:cNvSpPr>
          <p:nvPr>
            <p:ph type="title"/>
          </p:nvPr>
        </p:nvSpPr>
        <p:spPr/>
        <p:txBody>
          <a:bodyPr>
            <a:normAutofit/>
          </a:bodyPr>
          <a:lstStyle/>
          <a:p>
            <a:r>
              <a:rPr lang="it-IT" sz="5400" dirty="0"/>
              <a:t>TRANSFORMING OUR WORLD:</a:t>
            </a:r>
            <a:endParaRPr lang="en-SS" sz="5400" dirty="0"/>
          </a:p>
        </p:txBody>
      </p:sp>
      <p:sp>
        <p:nvSpPr>
          <p:cNvPr id="5" name="Title 1">
            <a:extLst>
              <a:ext uri="{FF2B5EF4-FFF2-40B4-BE49-F238E27FC236}">
                <a16:creationId xmlns:a16="http://schemas.microsoft.com/office/drawing/2014/main" id="{0A208728-B663-8FD0-4988-EAE1C72860DF}"/>
              </a:ext>
            </a:extLst>
          </p:cNvPr>
          <p:cNvSpPr txBox="1">
            <a:spLocks noGrp="1"/>
          </p:cNvSpPr>
          <p:nvPr>
            <p:ph type="body" idx="1"/>
          </p:nvPr>
        </p:nvSpPr>
        <p:spPr>
          <a:xfrm>
            <a:off x="1141411" y="4424362"/>
            <a:ext cx="9906000" cy="504448"/>
          </a:xfrm>
          <a:prstGeom prst="rect">
            <a:avLst/>
          </a:prstGeom>
        </p:spPr>
        <p:txBody>
          <a:bodyPr vert="horz" lIns="91440" tIns="45720" rIns="91440" bIns="45720" rtlCol="0" anchor="b">
            <a:normAutofit fontScale="97500"/>
          </a:bodyPr>
          <a:lst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a:lstStyle>
          <a:p>
            <a:pPr algn="l"/>
            <a:r>
              <a:rPr lang="it-IT" sz="2800" dirty="0"/>
              <a:t>AGENDA 2030 FOR </a:t>
            </a:r>
            <a:r>
              <a:rPr lang="en-GB" sz="2800" dirty="0"/>
              <a:t>Sustainable Development</a:t>
            </a:r>
            <a:r>
              <a:rPr lang="it-IT" sz="2800" dirty="0"/>
              <a:t>, 2015</a:t>
            </a:r>
            <a:endParaRPr lang="en-SS" sz="2800" dirty="0"/>
          </a:p>
        </p:txBody>
      </p:sp>
    </p:spTree>
    <p:extLst>
      <p:ext uri="{BB962C8B-B14F-4D97-AF65-F5344CB8AC3E}">
        <p14:creationId xmlns:p14="http://schemas.microsoft.com/office/powerpoint/2010/main" val="1509196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EE7A2-BEB3-4461-0131-29598F0D1AC2}"/>
              </a:ext>
            </a:extLst>
          </p:cNvPr>
          <p:cNvSpPr>
            <a:spLocks noGrp="1"/>
          </p:cNvSpPr>
          <p:nvPr>
            <p:ph type="title"/>
          </p:nvPr>
        </p:nvSpPr>
        <p:spPr>
          <a:xfrm>
            <a:off x="587436" y="417763"/>
            <a:ext cx="10918764" cy="225592"/>
          </a:xfrm>
        </p:spPr>
        <p:txBody>
          <a:bodyPr>
            <a:normAutofit fontScale="90000"/>
          </a:bodyPr>
          <a:lstStyle/>
          <a:p>
            <a:r>
              <a:rPr lang="en-GB" dirty="0"/>
              <a:t>Sustainable Development Goal</a:t>
            </a:r>
            <a:r>
              <a:rPr lang="it-IT" dirty="0"/>
              <a:t>S</a:t>
            </a:r>
            <a:endParaRPr lang="en-SS" dirty="0"/>
          </a:p>
        </p:txBody>
      </p:sp>
      <p:sp>
        <p:nvSpPr>
          <p:cNvPr id="3" name="Text Placeholder 2">
            <a:extLst>
              <a:ext uri="{FF2B5EF4-FFF2-40B4-BE49-F238E27FC236}">
                <a16:creationId xmlns:a16="http://schemas.microsoft.com/office/drawing/2014/main" id="{74E2DD42-8F26-F234-8A16-D08453C8C312}"/>
              </a:ext>
            </a:extLst>
          </p:cNvPr>
          <p:cNvSpPr>
            <a:spLocks noGrp="1"/>
          </p:cNvSpPr>
          <p:nvPr>
            <p:ph idx="1"/>
          </p:nvPr>
        </p:nvSpPr>
        <p:spPr>
          <a:xfrm>
            <a:off x="685800" y="-37000"/>
            <a:ext cx="11264125" cy="5096710"/>
          </a:xfrm>
        </p:spPr>
        <p:txBody>
          <a:bodyPr>
            <a:noAutofit/>
          </a:bodyPr>
          <a:lstStyle/>
          <a:p>
            <a:r>
              <a:rPr lang="it-IT" sz="1200" dirty="0"/>
              <a:t>Goal </a:t>
            </a:r>
            <a:r>
              <a:rPr lang="en-GB" sz="1200" dirty="0"/>
              <a:t>1. End poverty in all its forms </a:t>
            </a:r>
            <a:r>
              <a:rPr lang="en-GB" sz="1200" dirty="0" err="1"/>
              <a:t>everywher</a:t>
            </a:r>
            <a:r>
              <a:rPr lang="it-IT" sz="1200" dirty="0"/>
              <a:t>e</a:t>
            </a:r>
          </a:p>
          <a:p>
            <a:r>
              <a:rPr lang="it-IT" sz="1200" dirty="0"/>
              <a:t>Goal</a:t>
            </a:r>
            <a:r>
              <a:rPr lang="en-GB" sz="1200" dirty="0"/>
              <a:t> 2. End hunger, achieve food security and improved nutrition and promote sustainable </a:t>
            </a:r>
            <a:r>
              <a:rPr lang="en-GB" sz="1200" dirty="0" err="1"/>
              <a:t>agricultur</a:t>
            </a:r>
            <a:r>
              <a:rPr lang="it-IT" sz="1200" dirty="0"/>
              <a:t>e</a:t>
            </a:r>
          </a:p>
          <a:p>
            <a:r>
              <a:rPr lang="it-IT" sz="1200" dirty="0"/>
              <a:t>Goal</a:t>
            </a:r>
            <a:r>
              <a:rPr lang="en-GB" sz="1200" dirty="0"/>
              <a:t> 3. Ensure healthy lives and promote well-being for all at all ages</a:t>
            </a:r>
            <a:endParaRPr lang="it-IT" sz="1200" dirty="0"/>
          </a:p>
          <a:p>
            <a:r>
              <a:rPr lang="it-IT" sz="2400" dirty="0"/>
              <a:t>Goal</a:t>
            </a:r>
            <a:r>
              <a:rPr lang="en-GB" sz="2400" dirty="0"/>
              <a:t> 4. Ensure inclusive and equitable quality education and promote lifelong learning opportunities for al</a:t>
            </a:r>
            <a:r>
              <a:rPr lang="it-IT" sz="2400" dirty="0"/>
              <a:t>l</a:t>
            </a:r>
          </a:p>
          <a:p>
            <a:r>
              <a:rPr lang="it-IT" sz="1200" dirty="0"/>
              <a:t>Goal</a:t>
            </a:r>
            <a:r>
              <a:rPr lang="en-GB" sz="1200" dirty="0"/>
              <a:t> 5. Achieve gender equality and empower all women and girls</a:t>
            </a:r>
            <a:endParaRPr lang="it-IT" sz="1200" dirty="0"/>
          </a:p>
          <a:p>
            <a:r>
              <a:rPr lang="it-IT" sz="1200" dirty="0"/>
              <a:t>Goal </a:t>
            </a:r>
            <a:r>
              <a:rPr lang="en-GB" sz="1200" dirty="0"/>
              <a:t>6. Ensure availability and sustainable management of water and sanitation for all</a:t>
            </a:r>
            <a:endParaRPr lang="it-IT" sz="1200" dirty="0"/>
          </a:p>
          <a:p>
            <a:r>
              <a:rPr lang="it-IT" sz="1200" dirty="0"/>
              <a:t>Goal </a:t>
            </a:r>
            <a:r>
              <a:rPr lang="en-GB" sz="1200" dirty="0"/>
              <a:t>7. Ensure access to affordable, reliable, sustainable and modern energy for all</a:t>
            </a:r>
            <a:endParaRPr lang="it-IT" sz="1200" dirty="0"/>
          </a:p>
          <a:p>
            <a:r>
              <a:rPr lang="it-IT" sz="1200" dirty="0"/>
              <a:t>Goal </a:t>
            </a:r>
            <a:r>
              <a:rPr lang="en-GB" sz="1200" dirty="0"/>
              <a:t>8. Promote sustained, inclusive and sustainable economic growth, full and productive employment and decent work for all</a:t>
            </a:r>
            <a:endParaRPr lang="it-IT" sz="1200" dirty="0"/>
          </a:p>
          <a:p>
            <a:r>
              <a:rPr lang="it-IT" sz="1200" dirty="0"/>
              <a:t>Goal </a:t>
            </a:r>
            <a:r>
              <a:rPr lang="en-GB" sz="1200" dirty="0"/>
              <a:t>9. Build resilient infrastructure, promote inclusive and sustainable </a:t>
            </a:r>
            <a:r>
              <a:rPr lang="en-GB" sz="1200" dirty="0" err="1"/>
              <a:t>industrialization</a:t>
            </a:r>
            <a:r>
              <a:rPr lang="en-GB" sz="1200" dirty="0"/>
              <a:t> and foster innovation</a:t>
            </a:r>
            <a:endParaRPr lang="it-IT" sz="1200" dirty="0"/>
          </a:p>
          <a:p>
            <a:r>
              <a:rPr lang="it-IT" sz="1200" dirty="0"/>
              <a:t>Goal</a:t>
            </a:r>
            <a:r>
              <a:rPr lang="en-GB" sz="1200" dirty="0"/>
              <a:t> 10. Reduce inequality within and among countries</a:t>
            </a:r>
            <a:endParaRPr lang="it-IT" sz="1200" dirty="0"/>
          </a:p>
          <a:p>
            <a:r>
              <a:rPr lang="it-IT" sz="1200" dirty="0"/>
              <a:t>Goal</a:t>
            </a:r>
            <a:r>
              <a:rPr lang="en-GB" sz="1200" dirty="0"/>
              <a:t> 11. Make cities and human settlements inclusive, safe, resilient and sustainable</a:t>
            </a:r>
            <a:endParaRPr lang="it-IT" sz="1200" dirty="0"/>
          </a:p>
          <a:p>
            <a:r>
              <a:rPr lang="it-IT" sz="1200" dirty="0"/>
              <a:t>Goal</a:t>
            </a:r>
            <a:r>
              <a:rPr lang="en-GB" sz="1200" dirty="0"/>
              <a:t> 12. Ensure sustainable consumption and production patterns</a:t>
            </a:r>
            <a:endParaRPr lang="it-IT" sz="1200" dirty="0"/>
          </a:p>
          <a:p>
            <a:r>
              <a:rPr lang="it-IT" sz="1200" dirty="0"/>
              <a:t>Goal</a:t>
            </a:r>
            <a:r>
              <a:rPr lang="en-GB" sz="1200" dirty="0"/>
              <a:t> 13. Take urgent action to combat climate change and its impacts</a:t>
            </a:r>
            <a:endParaRPr lang="it-IT" sz="1200" dirty="0"/>
          </a:p>
          <a:p>
            <a:r>
              <a:rPr lang="en-GB" sz="1200" dirty="0"/>
              <a:t>*Goal 14. Conserve and sustainably use the oceans, seas and marine resources for sustainable development</a:t>
            </a:r>
            <a:endParaRPr lang="it-IT" sz="1200" dirty="0"/>
          </a:p>
          <a:p>
            <a:r>
              <a:rPr lang="it-IT" sz="1200" dirty="0"/>
              <a:t>Goal</a:t>
            </a:r>
            <a:r>
              <a:rPr lang="en-GB" sz="1200" dirty="0"/>
              <a:t> 15. Protect, restore and promote sustainable use of terrestrial ecosystems, sustainably manage forests, combat desertification, and halt and reverse land degradation and halt biodiversity loss </a:t>
            </a:r>
            <a:endParaRPr lang="it-IT" sz="1200" dirty="0"/>
          </a:p>
          <a:p>
            <a:r>
              <a:rPr lang="it-IT" sz="1200" dirty="0"/>
              <a:t>Goal </a:t>
            </a:r>
            <a:r>
              <a:rPr lang="en-GB" sz="1200" dirty="0"/>
              <a:t>16. Promote peaceful and inclusive societies for sustainable development, provide access to justice for all and build effective, accountable and inclusive institutions at all levels</a:t>
            </a:r>
            <a:endParaRPr lang="it-IT" sz="1200" dirty="0"/>
          </a:p>
          <a:p>
            <a:r>
              <a:rPr lang="it-IT" sz="1200" dirty="0"/>
              <a:t>Goal</a:t>
            </a:r>
            <a:r>
              <a:rPr lang="en-GB" sz="1200" dirty="0"/>
              <a:t> 17. Strengthen the means of implementation and </a:t>
            </a:r>
            <a:r>
              <a:rPr lang="en-GB" sz="1200" dirty="0" err="1"/>
              <a:t>revitalize</a:t>
            </a:r>
            <a:r>
              <a:rPr lang="en-GB" sz="1200" dirty="0"/>
              <a:t> the global partnership for sustainable development* Acknowledging that the United Nations Framework Convention on Climate Change is the primary international, intergovernmental forum for negotiating the global response to climate change.</a:t>
            </a:r>
            <a:endParaRPr lang="en-SS" sz="1200" dirty="0"/>
          </a:p>
        </p:txBody>
      </p:sp>
    </p:spTree>
    <p:extLst>
      <p:ext uri="{BB962C8B-B14F-4D97-AF65-F5344CB8AC3E}">
        <p14:creationId xmlns:p14="http://schemas.microsoft.com/office/powerpoint/2010/main" val="15786605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otalTime>0</TotalTime>
  <Words>3057</Words>
  <Application>Microsoft Office PowerPoint</Application>
  <PresentationFormat>Widescreen</PresentationFormat>
  <Paragraphs>373</Paragraphs>
  <Slides>27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Calibri Light</vt:lpstr>
      <vt:lpstr>Constantia</vt:lpstr>
      <vt:lpstr>Sylfaen</vt:lpstr>
      <vt:lpstr>Times New Roman</vt:lpstr>
      <vt:lpstr>Celestial</vt:lpstr>
      <vt:lpstr>NATIONAL TEACHER EDUCATION POLICY DEVELOPMENT </vt:lpstr>
      <vt:lpstr>TRANSITIONAL CONSTITUTION, 2011</vt:lpstr>
      <vt:lpstr>RIGHT TO EDUCATION</vt:lpstr>
      <vt:lpstr>GENERAL EDUCATION ACT, 2012</vt:lpstr>
      <vt:lpstr>TRAINING AND DEVELOPMENT OF TEACHERS</vt:lpstr>
      <vt:lpstr>SOUTH SUDAN VISION 2040:  TOWARDS FREEDOM, EQUALITY, JUSTICE, PEACE AND PROSPERITY FOR ALL</vt:lpstr>
      <vt:lpstr>Strategic Goals</vt:lpstr>
      <vt:lpstr>TRANSFORMING OUR WORLD:</vt:lpstr>
      <vt:lpstr>Sustainable Development GoalS</vt:lpstr>
      <vt:lpstr>NATIONAL CURRICULUM </vt:lpstr>
      <vt:lpstr>Key Aims of the Curriculum</vt:lpstr>
      <vt:lpstr>NATIONAL GENERAL EDUCATION POLICY, 2017-2027</vt:lpstr>
      <vt:lpstr>In-service Teacher Training</vt:lpstr>
      <vt:lpstr>In-service Teacher Training</vt:lpstr>
      <vt:lpstr>In-service Teacher Training</vt:lpstr>
      <vt:lpstr>In-service Teacher Training</vt:lpstr>
      <vt:lpstr>Pre-service Teacher Training</vt:lpstr>
      <vt:lpstr>Scholarships for Teachers</vt:lpstr>
      <vt:lpstr>NATIONAL COMMITMENTS </vt:lpstr>
      <vt:lpstr>NATIONAL COMMITMENTS</vt:lpstr>
      <vt:lpstr>NATIONAL COMMITMENTS</vt:lpstr>
      <vt:lpstr>ANNUAL EDUCATION CENSUS 2021</vt:lpstr>
      <vt:lpstr>THE SIZE oF THE TEACHING WORKFORCE </vt:lpstr>
      <vt:lpstr>QUALIFICATIONS OF PRIMARY SCHOOL TEACHERS </vt:lpstr>
      <vt:lpstr>QUALIFICATIONS OF SECONDARY SCHOOL TEACHERS</vt:lpstr>
      <vt:lpstr>NATIONAL PROFESSIONAL STANDARDS FOR TEACHERS IN SOUTH SUDAN</vt:lpstr>
      <vt:lpstr>NATIONAL PROFESSIONAL STANDARDS FOR TEACHERS IN SOUTH SUDAN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TEACHER EDUCATION POLICY – WHY, WHAT, WHO, HOW…</dc:title>
  <dc:creator>Deng Yai</dc:creator>
  <cp:lastModifiedBy>Victoria Pendry</cp:lastModifiedBy>
  <cp:revision>20</cp:revision>
  <dcterms:created xsi:type="dcterms:W3CDTF">2023-01-30T21:19:42Z</dcterms:created>
  <dcterms:modified xsi:type="dcterms:W3CDTF">2023-01-31T21:12:44Z</dcterms:modified>
</cp:coreProperties>
</file>